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64" r:id="rId6"/>
    <p:sldId id="265" r:id="rId7"/>
    <p:sldId id="267" r:id="rId8"/>
    <p:sldId id="268" r:id="rId9"/>
    <p:sldId id="269" r:id="rId10"/>
    <p:sldId id="270"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985"/>
    <a:srgbClr val="F83A14"/>
    <a:srgbClr val="F4BC30"/>
    <a:srgbClr val="F0EC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70" autoAdjust="0"/>
    <p:restoredTop sz="97971" autoAdjust="0"/>
  </p:normalViewPr>
  <p:slideViewPr>
    <p:cSldViewPr>
      <p:cViewPr>
        <p:scale>
          <a:sx n="90" d="100"/>
          <a:sy n="90"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o-KR" altLang="en-US" dirty="0" smtClean="0"/>
              <a:t>관악 푸르미 가족 봉사 활동</a:t>
            </a:r>
            <a:endParaRPr lang="ko-KR" altLang="en-US" dirty="0"/>
          </a:p>
        </p:txBody>
      </p:sp>
      <p:sp>
        <p:nvSpPr>
          <p:cNvPr id="3" name="Subtitle 2"/>
          <p:cNvSpPr>
            <a:spLocks noGrp="1"/>
          </p:cNvSpPr>
          <p:nvPr>
            <p:ph type="subTitle" idx="1"/>
          </p:nvPr>
        </p:nvSpPr>
        <p:spPr/>
        <p:txBody>
          <a:bodyPr>
            <a:normAutofit/>
          </a:bodyPr>
          <a:lstStyle/>
          <a:p>
            <a:r>
              <a:rPr lang="en-US" altLang="ko-KR" sz="2400" dirty="0" smtClean="0">
                <a:solidFill>
                  <a:schemeClr val="tx1"/>
                </a:solidFill>
              </a:rPr>
              <a:t>2011</a:t>
            </a:r>
            <a:r>
              <a:rPr lang="ko-KR" altLang="en-US" sz="2400" dirty="0" smtClean="0">
                <a:solidFill>
                  <a:schemeClr val="tx1"/>
                </a:solidFill>
              </a:rPr>
              <a:t>년</a:t>
            </a:r>
            <a:r>
              <a:rPr lang="en-US" altLang="ko-KR" sz="2400" dirty="0" smtClean="0">
                <a:solidFill>
                  <a:schemeClr val="tx1"/>
                </a:solidFill>
              </a:rPr>
              <a:t>05</a:t>
            </a:r>
            <a:r>
              <a:rPr lang="ko-KR" altLang="en-US" sz="2400" dirty="0" smtClean="0">
                <a:solidFill>
                  <a:schemeClr val="tx1"/>
                </a:solidFill>
              </a:rPr>
              <a:t>월</a:t>
            </a:r>
            <a:r>
              <a:rPr lang="en-US" altLang="ko-KR" sz="2400" dirty="0" smtClean="0">
                <a:solidFill>
                  <a:schemeClr val="tx1"/>
                </a:solidFill>
              </a:rPr>
              <a:t>15</a:t>
            </a:r>
            <a:r>
              <a:rPr lang="ko-KR" altLang="en-US" sz="2400" dirty="0" smtClean="0">
                <a:solidFill>
                  <a:schemeClr val="tx1"/>
                </a:solidFill>
              </a:rPr>
              <a:t>일 </a:t>
            </a:r>
            <a:r>
              <a:rPr lang="ko-KR" altLang="en-US" sz="2400" dirty="0" smtClean="0">
                <a:solidFill>
                  <a:schemeClr val="tx1"/>
                </a:solidFill>
              </a:rPr>
              <a:t>일요일</a:t>
            </a:r>
            <a:endParaRPr lang="en-US" altLang="ko-KR" sz="2400" dirty="0" smtClean="0">
              <a:solidFill>
                <a:schemeClr val="tx1"/>
              </a:solidFill>
            </a:endParaRPr>
          </a:p>
          <a:p>
            <a:r>
              <a:rPr lang="ko-KR" altLang="en-US" sz="2400" dirty="0" smtClean="0">
                <a:solidFill>
                  <a:schemeClr val="tx1"/>
                </a:solidFill>
              </a:rPr>
              <a:t>서울국립중앙박물관에서의 봉사활동</a:t>
            </a:r>
            <a:endParaRPr lang="en-US" altLang="ko-KR" sz="2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76800"/>
            <a:ext cx="9144000" cy="1981200"/>
          </a:xfrm>
        </p:spPr>
        <p:txBody>
          <a:bodyPr>
            <a:normAutofit/>
          </a:bodyPr>
          <a:lstStyle/>
          <a:p>
            <a:r>
              <a:rPr lang="ko-KR" altLang="en-US" sz="1400" dirty="0" smtClean="0"/>
              <a:t>임산부가 빨래를 널고 있는 </a:t>
            </a:r>
            <a:r>
              <a:rPr lang="ko-KR" altLang="en-US" sz="1400" dirty="0" smtClean="0"/>
              <a:t>모습입니다</a:t>
            </a:r>
            <a:r>
              <a:rPr lang="en-US" altLang="ko-KR" sz="1400" dirty="0" smtClean="0"/>
              <a:t>. </a:t>
            </a:r>
            <a:r>
              <a:rPr lang="ko-KR" altLang="en-US" sz="1400" dirty="0" smtClean="0"/>
              <a:t>엄마들이 아기들을 갖고도 이렇게 많을 일을 해야 한다니</a:t>
            </a:r>
            <a:r>
              <a:rPr lang="en-US" altLang="ko-KR" sz="1400" dirty="0" smtClean="0"/>
              <a:t>…</a:t>
            </a:r>
            <a:br>
              <a:rPr lang="en-US" altLang="ko-KR" sz="1400" dirty="0" smtClean="0"/>
            </a:br>
            <a:r>
              <a:rPr lang="ko-KR" altLang="en-US" sz="1400" dirty="0" smtClean="0"/>
              <a:t>좀 불공평한 것 같기도 합니다</a:t>
            </a:r>
            <a:r>
              <a:rPr lang="en-US" altLang="ko-KR" sz="1400" dirty="0" smtClean="0"/>
              <a:t>. </a:t>
            </a:r>
            <a:endParaRPr lang="ko-KR" altLang="en-US" sz="1400" dirty="0"/>
          </a:p>
        </p:txBody>
      </p:sp>
      <p:pic>
        <p:nvPicPr>
          <p:cNvPr id="6" name="Content Placeholder 5" descr="DSCI0175.JPG"/>
          <p:cNvPicPr>
            <a:picLocks noGrp="1" noChangeAspect="1"/>
          </p:cNvPicPr>
          <p:nvPr>
            <p:ph idx="1"/>
          </p:nvPr>
        </p:nvPicPr>
        <p:blipFill>
          <a:blip r:embed="rId2" cstate="print"/>
          <a:stretch>
            <a:fillRect/>
          </a:stretch>
        </p:blipFill>
        <p:spPr>
          <a:xfrm>
            <a:off x="1554691" y="381000"/>
            <a:ext cx="6034617" cy="4525963"/>
          </a:xfrm>
        </p:spPr>
      </p:pic>
      <p:sp>
        <p:nvSpPr>
          <p:cNvPr id="4" name="Cloud Callout 3"/>
          <p:cNvSpPr/>
          <p:nvPr/>
        </p:nvSpPr>
        <p:spPr>
          <a:xfrm>
            <a:off x="6858000" y="152400"/>
            <a:ext cx="1905000" cy="1295400"/>
          </a:xfrm>
          <a:prstGeom prst="cloudCallout">
            <a:avLst>
              <a:gd name="adj1" fmla="val -37323"/>
              <a:gd name="adj2" fmla="val 583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sz="1400" dirty="0" smtClean="0"/>
              <a:t>빨래널기</a:t>
            </a:r>
            <a:r>
              <a:rPr lang="en-US" altLang="ko-KR" sz="1400" dirty="0" smtClean="0"/>
              <a:t>!</a:t>
            </a:r>
          </a:p>
          <a:p>
            <a:pPr algn="ctr"/>
            <a:r>
              <a:rPr lang="ko-KR" altLang="en-US" sz="1400" dirty="0" smtClean="0"/>
              <a:t>으쌰</a:t>
            </a:r>
            <a:r>
              <a:rPr lang="en-US" altLang="ko-KR" sz="1400" dirty="0" smtClean="0"/>
              <a:t>! </a:t>
            </a:r>
            <a:r>
              <a:rPr lang="ko-KR" altLang="en-US" sz="1400" dirty="0" smtClean="0"/>
              <a:t>으쌰</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p:spPr>
        <p:txBody>
          <a:bodyPr>
            <a:normAutofit/>
          </a:bodyPr>
          <a:lstStyle/>
          <a:p>
            <a:r>
              <a:rPr lang="ko-KR" altLang="en-US" sz="1400" dirty="0" smtClean="0"/>
              <a:t>임산부 체험을한 후 언니는 잠깐 한 임산부 체험이었지만  너무 힘들었는데 우리엄마는 </a:t>
            </a:r>
            <a:r>
              <a:rPr lang="en-US" altLang="ko-KR" sz="1400" dirty="0" smtClean="0"/>
              <a:t>10</a:t>
            </a:r>
            <a:r>
              <a:rPr lang="ko-KR" altLang="en-US" sz="1400" dirty="0" smtClean="0"/>
              <a:t>달동안 우리를 배속에 가지고 얼마나 힘들었늘까 란 말을 듣고 엄마께  더욱 감사한 마음이 </a:t>
            </a:r>
            <a:r>
              <a:rPr lang="ko-KR" altLang="en-US" sz="1400" dirty="0" smtClean="0"/>
              <a:t>들었습니다</a:t>
            </a:r>
            <a:r>
              <a:rPr lang="en-US" altLang="ko-KR" sz="1400" dirty="0" smtClean="0"/>
              <a:t>.</a:t>
            </a:r>
            <a:r>
              <a:rPr lang="ko-KR" altLang="en-US" sz="1400" dirty="0" smtClean="0"/>
              <a:t>  </a:t>
            </a:r>
            <a:r>
              <a:rPr lang="ko-KR" altLang="en-US" sz="1400" dirty="0" smtClean="0"/>
              <a:t>임산부 체험을 마치고 행복해 하는 언니와 동생의 모습을 보며 밥 많이 먹고 운동열심히해서 나도 내년에는 꼭 해봐야지</a:t>
            </a:r>
            <a:r>
              <a:rPr lang="en-US" altLang="ko-KR" sz="1400" dirty="0" smtClean="0"/>
              <a:t>…</a:t>
            </a:r>
            <a:r>
              <a:rPr lang="ko-KR" altLang="en-US" sz="1400" dirty="0" smtClean="0"/>
              <a:t>하고 다짐을 해봅니다 </a:t>
            </a:r>
            <a:endParaRPr lang="ko-KR" altLang="en-US" sz="1400" dirty="0"/>
          </a:p>
        </p:txBody>
      </p:sp>
      <p:pic>
        <p:nvPicPr>
          <p:cNvPr id="4" name="Content Placeholder 3" descr="DSCI0178.JPG"/>
          <p:cNvPicPr>
            <a:picLocks noGrp="1" noChangeAspect="1"/>
          </p:cNvPicPr>
          <p:nvPr>
            <p:ph idx="1"/>
          </p:nvPr>
        </p:nvPicPr>
        <p:blipFill>
          <a:blip r:embed="rId2" cstate="print"/>
          <a:stretch>
            <a:fillRect/>
          </a:stretch>
        </p:blipFill>
        <p:spPr>
          <a:xfrm>
            <a:off x="1554691" y="609600"/>
            <a:ext cx="6034617" cy="4525963"/>
          </a:xfrm>
        </p:spPr>
      </p:pic>
      <p:sp>
        <p:nvSpPr>
          <p:cNvPr id="5" name="Cloud Callout 4"/>
          <p:cNvSpPr/>
          <p:nvPr/>
        </p:nvSpPr>
        <p:spPr>
          <a:xfrm>
            <a:off x="5334000" y="152400"/>
            <a:ext cx="1981200" cy="1371600"/>
          </a:xfrm>
          <a:prstGeom prst="cloudCallout">
            <a:avLst>
              <a:gd name="adj1" fmla="val -61508"/>
              <a:gd name="adj2" fmla="val 582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o-KR" altLang="en-US" sz="1200" dirty="0" smtClean="0"/>
              <a:t>에구</a:t>
            </a:r>
            <a:r>
              <a:rPr lang="en-US" altLang="ko-KR" sz="1200" dirty="0" smtClean="0"/>
              <a:t>;;; </a:t>
            </a:r>
            <a:r>
              <a:rPr lang="ko-KR" altLang="en-US" sz="1200" dirty="0" smtClean="0"/>
              <a:t>임산부 체험은 힘들어</a:t>
            </a:r>
            <a:r>
              <a:rPr lang="en-US" altLang="ko-KR" sz="1200" dirty="0" smtClean="0"/>
              <a:t>….;;</a:t>
            </a:r>
            <a:endParaRPr lang="ko-KR" altLang="en-US" sz="1200" dirty="0"/>
          </a:p>
        </p:txBody>
      </p:sp>
      <p:sp>
        <p:nvSpPr>
          <p:cNvPr id="6" name="Cloud Callout 5"/>
          <p:cNvSpPr/>
          <p:nvPr/>
        </p:nvSpPr>
        <p:spPr>
          <a:xfrm>
            <a:off x="1828800" y="1524000"/>
            <a:ext cx="1600200" cy="1219200"/>
          </a:xfrm>
          <a:prstGeom prst="cloudCallout">
            <a:avLst>
              <a:gd name="adj1" fmla="val 67294"/>
              <a:gd name="adj2" fmla="val 468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o-KR" altLang="en-US" sz="1200" dirty="0" smtClean="0"/>
              <a:t>헤헤</a:t>
            </a:r>
            <a:r>
              <a:rPr lang="en-US" altLang="ko-KR" sz="1200" dirty="0" smtClean="0"/>
              <a:t>~ </a:t>
            </a:r>
            <a:r>
              <a:rPr lang="ko-KR" altLang="en-US" sz="1200" dirty="0" smtClean="0"/>
              <a:t>뭐가 힘들어</a:t>
            </a:r>
            <a:r>
              <a:rPr lang="en-US" altLang="ko-KR" sz="1200" dirty="0" smtClean="0"/>
              <a:t>?</a:t>
            </a:r>
            <a:r>
              <a:rPr lang="ko-KR" altLang="en-US" sz="1200" dirty="0" smtClean="0"/>
              <a:t>ㅎ</a:t>
            </a:r>
            <a:endParaRPr lang="ko-KR"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229600" cy="1143000"/>
          </a:xfrm>
        </p:spPr>
        <p:txBody>
          <a:bodyPr>
            <a:normAutofit/>
          </a:bodyPr>
          <a:lstStyle/>
          <a:p>
            <a:r>
              <a:rPr lang="ko-KR" altLang="en-US" sz="1400" dirty="0" smtClean="0"/>
              <a:t>언니와 동생이 임산부체험을 하고 있는 중에 바라보고 있는 나의 모습입니다</a:t>
            </a:r>
            <a:r>
              <a:rPr lang="en-US" altLang="ko-KR" sz="1400" dirty="0" smtClean="0"/>
              <a:t>.</a:t>
            </a:r>
            <a:br>
              <a:rPr lang="en-US" altLang="ko-KR" sz="1400" dirty="0" smtClean="0"/>
            </a:br>
            <a:r>
              <a:rPr lang="ko-KR" altLang="en-US" sz="1400" dirty="0" smtClean="0"/>
              <a:t>뒤로는 엄마의 모습도 보이고요</a:t>
            </a:r>
            <a:r>
              <a:rPr lang="en-US" altLang="ko-KR" sz="1400" dirty="0" smtClean="0"/>
              <a:t>. </a:t>
            </a:r>
            <a:r>
              <a:rPr lang="ko-KR" altLang="en-US" sz="1400" dirty="0" smtClean="0"/>
              <a:t>이렇게 오늘 우리 다섯 가족의 서울시 연합봉사활동과 임산부체험을 마무리합니다</a:t>
            </a:r>
            <a:r>
              <a:rPr lang="en-US" altLang="ko-KR" sz="1400" dirty="0" smtClean="0"/>
              <a:t>.</a:t>
            </a:r>
            <a:endParaRPr lang="ko-KR" altLang="en-US" sz="1400" dirty="0"/>
          </a:p>
        </p:txBody>
      </p:sp>
      <p:pic>
        <p:nvPicPr>
          <p:cNvPr id="4" name="Content Placeholder 3" descr="DSCI0176.JPG"/>
          <p:cNvPicPr>
            <a:picLocks noGrp="1" noChangeAspect="1"/>
          </p:cNvPicPr>
          <p:nvPr>
            <p:ph idx="1"/>
          </p:nvPr>
        </p:nvPicPr>
        <p:blipFill>
          <a:blip r:embed="rId2" cstate="print"/>
          <a:stretch>
            <a:fillRect/>
          </a:stretch>
        </p:blipFill>
        <p:spPr>
          <a:xfrm>
            <a:off x="1600200" y="609600"/>
            <a:ext cx="6034617" cy="4525963"/>
          </a:xfrm>
        </p:spPr>
      </p:pic>
      <p:sp>
        <p:nvSpPr>
          <p:cNvPr id="5" name="Oval 4"/>
          <p:cNvSpPr/>
          <p:nvPr/>
        </p:nvSpPr>
        <p:spPr>
          <a:xfrm>
            <a:off x="6019800" y="1295400"/>
            <a:ext cx="1295400" cy="1371600"/>
          </a:xfrm>
          <a:prstGeom prst="ellipse">
            <a:avLst/>
          </a:prstGeom>
          <a:noFill/>
          <a:ln w="38100">
            <a:solidFill>
              <a:srgbClr val="FF0000"/>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ko-KR" altLang="en-US"/>
          </a:p>
        </p:txBody>
      </p:sp>
      <p:cxnSp>
        <p:nvCxnSpPr>
          <p:cNvPr id="7" name="Curved Connector 6"/>
          <p:cNvCxnSpPr/>
          <p:nvPr/>
        </p:nvCxnSpPr>
        <p:spPr>
          <a:xfrm rot="16200000" flipV="1">
            <a:off x="5676900" y="4000500"/>
            <a:ext cx="3124200" cy="914400"/>
          </a:xfrm>
          <a:prstGeom prst="curvedConnector3">
            <a:avLst>
              <a:gd name="adj1" fmla="val 4013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p:spPr>
        <p:txBody>
          <a:bodyPr>
            <a:normAutofit/>
          </a:bodyPr>
          <a:lstStyle/>
          <a:p>
            <a:r>
              <a:rPr lang="en-US" altLang="ko-KR" sz="1400" dirty="0" smtClean="0"/>
              <a:t>5</a:t>
            </a:r>
            <a:r>
              <a:rPr lang="ko-KR" altLang="en-US" sz="1400" dirty="0" smtClean="0"/>
              <a:t>월의 화창한 일요일 아침</a:t>
            </a:r>
            <a:r>
              <a:rPr lang="en-US" altLang="ko-KR" sz="1400" dirty="0" smtClean="0"/>
              <a:t/>
            </a:r>
            <a:br>
              <a:rPr lang="en-US" altLang="ko-KR" sz="1400" dirty="0" smtClean="0"/>
            </a:br>
            <a:r>
              <a:rPr lang="ko-KR" altLang="en-US" sz="1400" dirty="0" smtClean="0"/>
              <a:t>국립중앙 박물관에서 서울시 연합 활동이 있어 </a:t>
            </a:r>
            <a:r>
              <a:rPr lang="ko-KR" altLang="en-US" sz="1400" dirty="0" smtClean="0"/>
              <a:t>다섯 명의우리가족은 </a:t>
            </a:r>
            <a:r>
              <a:rPr lang="ko-KR" altLang="en-US" sz="1400" dirty="0" smtClean="0"/>
              <a:t>설레이는 마음으로 </a:t>
            </a:r>
            <a:r>
              <a:rPr lang="ko-KR" altLang="en-US" sz="1400" dirty="0" smtClean="0"/>
              <a:t>도착했습니다</a:t>
            </a:r>
            <a:r>
              <a:rPr lang="en-US" altLang="ko-KR" sz="1400" dirty="0" smtClean="0"/>
              <a:t>.</a:t>
            </a:r>
            <a:br>
              <a:rPr lang="en-US" altLang="ko-KR" sz="1400" dirty="0" smtClean="0"/>
            </a:br>
            <a:r>
              <a:rPr lang="ko-KR" altLang="en-US" sz="1400" dirty="0" smtClean="0"/>
              <a:t>한낮에  태양이 무더웠지만 우리집 귀염둥이 막내는 </a:t>
            </a:r>
            <a:r>
              <a:rPr lang="ko-KR" altLang="en-US" sz="1400" dirty="0" smtClean="0"/>
              <a:t>열심히사람들에게 </a:t>
            </a:r>
            <a:r>
              <a:rPr lang="ko-KR" altLang="en-US" sz="1400" dirty="0" smtClean="0"/>
              <a:t>요요도 나누어 주고 </a:t>
            </a:r>
            <a:r>
              <a:rPr lang="en-US" altLang="ko-KR" sz="1400" dirty="0" smtClean="0"/>
              <a:t/>
            </a:r>
            <a:br>
              <a:rPr lang="en-US" altLang="ko-KR" sz="1400" dirty="0" smtClean="0"/>
            </a:br>
            <a:r>
              <a:rPr lang="ko-KR" altLang="en-US" sz="1400" dirty="0" smtClean="0"/>
              <a:t>사용하는 </a:t>
            </a:r>
            <a:r>
              <a:rPr lang="ko-KR" altLang="en-US" sz="1400" dirty="0" smtClean="0"/>
              <a:t>방법도 설명해  주며  </a:t>
            </a:r>
            <a:r>
              <a:rPr lang="ko-KR" altLang="en-US" sz="1400" dirty="0" smtClean="0"/>
              <a:t>자리를 지키고 있습니다</a:t>
            </a:r>
            <a:r>
              <a:rPr lang="en-US" altLang="ko-KR" sz="1400" dirty="0" smtClean="0"/>
              <a:t>.</a:t>
            </a:r>
            <a:endParaRPr lang="ko-KR" altLang="en-US" sz="1400" dirty="0"/>
          </a:p>
        </p:txBody>
      </p:sp>
      <p:pic>
        <p:nvPicPr>
          <p:cNvPr id="4" name="Content Placeholder 3" descr="DSCI0144.JPG"/>
          <p:cNvPicPr>
            <a:picLocks noGrp="1" noChangeAspect="1"/>
          </p:cNvPicPr>
          <p:nvPr>
            <p:ph idx="1"/>
          </p:nvPr>
        </p:nvPicPr>
        <p:blipFill>
          <a:blip r:embed="rId2" cstate="print"/>
          <a:stretch>
            <a:fillRect/>
          </a:stretch>
        </p:blipFill>
        <p:spPr>
          <a:xfrm>
            <a:off x="1524000" y="533400"/>
            <a:ext cx="6034617" cy="4525963"/>
          </a:xfrm>
        </p:spPr>
      </p:pic>
      <p:sp>
        <p:nvSpPr>
          <p:cNvPr id="6" name="Cloud Callout 5"/>
          <p:cNvSpPr/>
          <p:nvPr/>
        </p:nvSpPr>
        <p:spPr>
          <a:xfrm>
            <a:off x="4876800" y="457200"/>
            <a:ext cx="2438400" cy="1219200"/>
          </a:xfrm>
          <a:prstGeom prst="cloudCallout">
            <a:avLst>
              <a:gd name="adj1" fmla="val -50048"/>
              <a:gd name="adj2" fmla="val 67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sz="1400" dirty="0" smtClean="0"/>
              <a:t>더워</a:t>
            </a:r>
            <a:r>
              <a:rPr lang="en-US" altLang="ko-KR" sz="1400" dirty="0" smtClean="0"/>
              <a:t>,</a:t>
            </a:r>
            <a:r>
              <a:rPr lang="ko-KR" altLang="en-US" sz="1400" dirty="0" smtClean="0"/>
              <a:t>더워</a:t>
            </a:r>
            <a:r>
              <a:rPr lang="en-US" altLang="ko-KR" sz="1400" dirty="0" smtClean="0"/>
              <a:t>,</a:t>
            </a:r>
          </a:p>
          <a:p>
            <a:pPr algn="ctr"/>
            <a:r>
              <a:rPr lang="ko-KR" altLang="en-US" sz="1400" dirty="0" smtClean="0"/>
              <a:t>더워</a:t>
            </a:r>
            <a:r>
              <a:rPr lang="en-US" altLang="ko-KR" sz="1400" dirty="0" smtClean="0"/>
              <a:t>,</a:t>
            </a:r>
            <a:r>
              <a:rPr lang="ko-KR" altLang="en-US" sz="1400" dirty="0" smtClean="0"/>
              <a:t>더워</a:t>
            </a:r>
            <a:r>
              <a:rPr lang="en-US" altLang="ko-KR" sz="1400" dirty="0" smtClean="0"/>
              <a:t>,</a:t>
            </a:r>
            <a:r>
              <a:rPr lang="ko-KR" altLang="en-US" sz="1400" dirty="0" smtClean="0"/>
              <a:t>더</a:t>
            </a:r>
            <a:r>
              <a:rPr lang="ko-KR" altLang="en-US" sz="1400" dirty="0" smtClean="0"/>
              <a:t>워</a:t>
            </a:r>
            <a:r>
              <a:rPr lang="en-US" altLang="ko-KR" sz="1400" dirty="0" smtClean="0"/>
              <a:t>…</a:t>
            </a:r>
          </a:p>
          <a:p>
            <a:pPr algn="ctr"/>
            <a:r>
              <a:rPr lang="ko-KR" altLang="en-US" sz="1400" dirty="0" smtClean="0"/>
              <a:t>아이스크림</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p:spPr>
        <p:txBody>
          <a:bodyPr>
            <a:normAutofit/>
          </a:bodyPr>
          <a:lstStyle/>
          <a:p>
            <a:r>
              <a:rPr lang="ko-KR" altLang="en-US" sz="1400" dirty="0" smtClean="0"/>
              <a:t>책벌레 우리언니는 사람들이 </a:t>
            </a:r>
            <a:r>
              <a:rPr lang="ko-KR" altLang="en-US" sz="1400" dirty="0" smtClean="0"/>
              <a:t>떡메치기 체험을 한 후인절미를 시식하는 체험자들을 안내하고 테이블을 정리하는 일을 하였</a:t>
            </a:r>
            <a:r>
              <a:rPr lang="ko-KR" altLang="en-US" sz="1400" dirty="0" smtClean="0"/>
              <a:t>는데</a:t>
            </a:r>
            <a:r>
              <a:rPr lang="en-US" altLang="ko-KR" sz="1400" dirty="0" smtClean="0"/>
              <a:t>,</a:t>
            </a:r>
            <a:r>
              <a:rPr lang="ko-KR" altLang="en-US" sz="1400" dirty="0" smtClean="0"/>
              <a:t>언니의 모습이 오늘따라 더 </a:t>
            </a:r>
            <a:r>
              <a:rPr lang="ko-KR" altLang="en-US" sz="1400" dirty="0" smtClean="0"/>
              <a:t>밝아보였습니다</a:t>
            </a:r>
            <a:r>
              <a:rPr lang="en-US" altLang="ko-KR" sz="1400" dirty="0" smtClean="0"/>
              <a:t>.</a:t>
            </a:r>
            <a:r>
              <a:rPr lang="en-US" altLang="ko-KR" sz="1400" dirty="0" smtClean="0"/>
              <a:t/>
            </a:r>
            <a:br>
              <a:rPr lang="en-US" altLang="ko-KR" sz="1400" dirty="0" smtClean="0"/>
            </a:br>
            <a:r>
              <a:rPr lang="ko-KR" altLang="en-US" sz="1400" dirty="0" smtClean="0"/>
              <a:t>그리고 어떤일이든 항상 적극적인 </a:t>
            </a:r>
            <a:r>
              <a:rPr lang="ko-KR" altLang="en-US" sz="1400" dirty="0" smtClean="0"/>
              <a:t>우리 </a:t>
            </a:r>
            <a:r>
              <a:rPr lang="ko-KR" altLang="en-US" sz="1400" dirty="0" smtClean="0"/>
              <a:t>언니가 난 너무 </a:t>
            </a:r>
            <a:r>
              <a:rPr lang="ko-KR" altLang="en-US" sz="1400" dirty="0" smtClean="0"/>
              <a:t>자랑스럽습니다</a:t>
            </a:r>
            <a:r>
              <a:rPr lang="en-US" altLang="ko-KR" sz="1400" dirty="0" smtClean="0"/>
              <a:t>.</a:t>
            </a:r>
            <a:endParaRPr lang="ko-KR" altLang="en-US" sz="1400" dirty="0"/>
          </a:p>
        </p:txBody>
      </p:sp>
      <p:pic>
        <p:nvPicPr>
          <p:cNvPr id="4" name="Content Placeholder 3" descr="DSCI0147.JPG"/>
          <p:cNvPicPr>
            <a:picLocks noGrp="1" noChangeAspect="1"/>
          </p:cNvPicPr>
          <p:nvPr>
            <p:ph idx="1"/>
          </p:nvPr>
        </p:nvPicPr>
        <p:blipFill>
          <a:blip r:embed="rId2" cstate="print"/>
          <a:stretch>
            <a:fillRect/>
          </a:stretch>
        </p:blipFill>
        <p:spPr>
          <a:xfrm>
            <a:off x="1600200" y="579437"/>
            <a:ext cx="6034617" cy="4525963"/>
          </a:xfrm>
        </p:spPr>
      </p:pic>
      <p:sp>
        <p:nvSpPr>
          <p:cNvPr id="5" name="5-Point Star 4"/>
          <p:cNvSpPr/>
          <p:nvPr/>
        </p:nvSpPr>
        <p:spPr>
          <a:xfrm>
            <a:off x="2438400" y="1828800"/>
            <a:ext cx="38100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Callout 5"/>
          <p:cNvSpPr/>
          <p:nvPr/>
        </p:nvSpPr>
        <p:spPr>
          <a:xfrm>
            <a:off x="381000" y="228600"/>
            <a:ext cx="1752600" cy="1295400"/>
          </a:xfrm>
          <a:prstGeom prst="wedgeEllipseCallout">
            <a:avLst>
              <a:gd name="adj1" fmla="val 65344"/>
              <a:gd name="adj2" fmla="val 526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sz="1400" dirty="0" smtClean="0"/>
              <a:t>엄마</a:t>
            </a:r>
            <a:r>
              <a:rPr lang="en-US" altLang="ko-KR" sz="1400" dirty="0" smtClean="0"/>
              <a:t>;;; </a:t>
            </a:r>
            <a:r>
              <a:rPr lang="ko-KR" altLang="en-US" sz="1400" dirty="0" smtClean="0"/>
              <a:t>나도 한 입만</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p:spPr>
        <p:txBody>
          <a:bodyPr>
            <a:normAutofit/>
          </a:bodyPr>
          <a:lstStyle/>
          <a:p>
            <a:r>
              <a:rPr lang="ko-KR" altLang="en-US" sz="1400" dirty="0" smtClean="0"/>
              <a:t>사람들이 인절미를 시식할수 있도록 인절미에 콩고물을 묻히고 있는 분은 우리 </a:t>
            </a:r>
            <a:r>
              <a:rPr lang="ko-KR" altLang="en-US" sz="1400" dirty="0" smtClean="0"/>
              <a:t>엄마입니다</a:t>
            </a:r>
            <a:r>
              <a:rPr lang="en-US" altLang="ko-KR" sz="1400" dirty="0" smtClean="0"/>
              <a:t>.</a:t>
            </a:r>
            <a:br>
              <a:rPr lang="en-US" altLang="ko-KR" sz="1400" dirty="0" smtClean="0"/>
            </a:br>
            <a:r>
              <a:rPr lang="ko-KR" altLang="en-US" sz="1400" dirty="0" smtClean="0"/>
              <a:t>우리엄마는 </a:t>
            </a:r>
            <a:r>
              <a:rPr lang="ko-KR" altLang="en-US" sz="1400" dirty="0" smtClean="0"/>
              <a:t>우리들과 함께 봉사하시는 것을 무척이나 </a:t>
            </a:r>
            <a:r>
              <a:rPr lang="ko-KR" altLang="en-US" sz="1400" dirty="0" smtClean="0"/>
              <a:t>좋아합니다</a:t>
            </a:r>
            <a:r>
              <a:rPr lang="en-US" altLang="ko-KR" sz="1400" dirty="0" smtClean="0"/>
              <a:t>.</a:t>
            </a:r>
            <a:br>
              <a:rPr lang="en-US" altLang="ko-KR" sz="1400" dirty="0" smtClean="0"/>
            </a:br>
            <a:r>
              <a:rPr lang="ko-KR" altLang="en-US" sz="1400" dirty="0" smtClean="0"/>
              <a:t>그런 아빠와 엄마가 저는 너무 자랑스럽기도 하지만 엄마의 건강이 간혹 걱정되기도 합니다</a:t>
            </a:r>
            <a:r>
              <a:rPr lang="en-US" altLang="ko-KR" sz="1400" dirty="0" smtClean="0"/>
              <a:t>.</a:t>
            </a:r>
            <a:endParaRPr lang="ko-KR" altLang="en-US" sz="1400" dirty="0"/>
          </a:p>
        </p:txBody>
      </p:sp>
      <p:pic>
        <p:nvPicPr>
          <p:cNvPr id="4" name="Content Placeholder 3" descr="DSCI0160.JPG"/>
          <p:cNvPicPr>
            <a:picLocks noGrp="1" noChangeAspect="1"/>
          </p:cNvPicPr>
          <p:nvPr>
            <p:ph idx="1"/>
          </p:nvPr>
        </p:nvPicPr>
        <p:blipFill>
          <a:blip r:embed="rId2" cstate="print"/>
          <a:stretch>
            <a:fillRect/>
          </a:stretch>
        </p:blipFill>
        <p:spPr>
          <a:xfrm>
            <a:off x="1554691" y="609600"/>
            <a:ext cx="6034617" cy="4525963"/>
          </a:xfrm>
        </p:spPr>
      </p:pic>
      <p:sp>
        <p:nvSpPr>
          <p:cNvPr id="6" name="Pie 5"/>
          <p:cNvSpPr/>
          <p:nvPr/>
        </p:nvSpPr>
        <p:spPr>
          <a:xfrm rot="19283066" flipV="1">
            <a:off x="457200" y="533400"/>
            <a:ext cx="990600" cy="990600"/>
          </a:xfrm>
          <a:prstGeom prst="pie">
            <a:avLst>
              <a:gd name="adj1" fmla="val 0"/>
              <a:gd name="adj2" fmla="val 1656929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Oval 6"/>
          <p:cNvSpPr/>
          <p:nvPr/>
        </p:nvSpPr>
        <p:spPr>
          <a:xfrm>
            <a:off x="762000" y="762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8" name="Oval 7"/>
          <p:cNvSpPr/>
          <p:nvPr/>
        </p:nvSpPr>
        <p:spPr>
          <a:xfrm>
            <a:off x="1524000" y="914400"/>
            <a:ext cx="228600" cy="228600"/>
          </a:xfrm>
          <a:prstGeom prst="ellipse">
            <a:avLst/>
          </a:prstGeom>
          <a:solidFill>
            <a:srgbClr val="FB9985"/>
          </a:solidFill>
          <a:ln>
            <a:solidFill>
              <a:srgbClr val="FB9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2133600" y="914400"/>
            <a:ext cx="228600" cy="228600"/>
          </a:xfrm>
          <a:prstGeom prst="ellipse">
            <a:avLst/>
          </a:prstGeom>
          <a:solidFill>
            <a:srgbClr val="FB9985"/>
          </a:solidFill>
          <a:ln>
            <a:solidFill>
              <a:srgbClr val="FB9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9"/>
          <p:cNvSpPr/>
          <p:nvPr/>
        </p:nvSpPr>
        <p:spPr>
          <a:xfrm>
            <a:off x="2743200" y="914400"/>
            <a:ext cx="228600" cy="228600"/>
          </a:xfrm>
          <a:prstGeom prst="ellipse">
            <a:avLst/>
          </a:prstGeom>
          <a:solidFill>
            <a:srgbClr val="FB9985"/>
          </a:solidFill>
          <a:ln>
            <a:solidFill>
              <a:srgbClr val="FB9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Cloud Callout 10"/>
          <p:cNvSpPr/>
          <p:nvPr/>
        </p:nvSpPr>
        <p:spPr>
          <a:xfrm>
            <a:off x="4876800" y="152400"/>
            <a:ext cx="2133600" cy="1219200"/>
          </a:xfrm>
          <a:prstGeom prst="cloudCallout">
            <a:avLst>
              <a:gd name="adj1" fmla="val -36448"/>
              <a:gd name="adj2" fmla="val 6611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sz="1400" dirty="0" smtClean="0"/>
              <a:t>호호</a:t>
            </a:r>
            <a:r>
              <a:rPr lang="en-US" altLang="ko-KR" sz="1400" dirty="0" smtClean="0"/>
              <a:t>!</a:t>
            </a:r>
          </a:p>
          <a:p>
            <a:pPr algn="ctr"/>
            <a:r>
              <a:rPr lang="ko-KR" altLang="en-US" sz="1400" dirty="0" smtClean="0"/>
              <a:t>봉사는 즐거워</a:t>
            </a:r>
            <a:r>
              <a:rPr lang="en-US" altLang="ko-KR" sz="1400" dirty="0" smtClean="0"/>
              <a:t>~</a:t>
            </a:r>
          </a:p>
          <a:p>
            <a:pPr algn="ctr"/>
            <a:r>
              <a:rPr lang="ko-KR" altLang="en-US" sz="1400" dirty="0" smtClean="0"/>
              <a:t>나는야</a:t>
            </a:r>
            <a:endParaRPr lang="en-US" altLang="ko-KR" sz="1400" dirty="0" smtClean="0"/>
          </a:p>
          <a:p>
            <a:pPr algn="ctr"/>
            <a:r>
              <a:rPr lang="ko-KR" altLang="en-US" sz="1400" dirty="0" smtClean="0"/>
              <a:t>호호아줌마</a:t>
            </a:r>
            <a:r>
              <a:rPr lang="en-US" altLang="ko-KR" sz="14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9144000" cy="1828800"/>
          </a:xfrm>
        </p:spPr>
        <p:txBody>
          <a:bodyPr>
            <a:normAutofit/>
          </a:bodyPr>
          <a:lstStyle/>
          <a:p>
            <a:r>
              <a:rPr lang="ko-KR" altLang="en-US" sz="1400" dirty="0" smtClean="0"/>
              <a:t>늘 우리와 함께 놀아주시는 자상한 우리 아빠가 임산부 체험을 하셨는데</a:t>
            </a:r>
            <a:r>
              <a:rPr lang="en-US" altLang="ko-KR" sz="1400" dirty="0" smtClean="0"/>
              <a:t>,</a:t>
            </a:r>
            <a:r>
              <a:rPr lang="ko-KR" altLang="en-US" sz="1400" dirty="0" smtClean="0"/>
              <a:t>임산부 체험을 하시는 아빠의 걸음걸이는 정말 아이를 가진 엄마처럼 조심스러워 </a:t>
            </a:r>
            <a:r>
              <a:rPr lang="ko-KR" altLang="en-US" sz="1400" dirty="0" smtClean="0"/>
              <a:t>보였었고 </a:t>
            </a:r>
            <a:r>
              <a:rPr lang="ko-KR" altLang="en-US" sz="1400" dirty="0" smtClean="0"/>
              <a:t>아빠의 표정은 </a:t>
            </a:r>
            <a:r>
              <a:rPr lang="ko-KR" altLang="en-US" sz="1400" dirty="0" smtClean="0"/>
              <a:t>진지한 모습을 담아내고 있었습니다</a:t>
            </a:r>
            <a:r>
              <a:rPr lang="en-US" altLang="ko-KR" sz="1400" dirty="0" smtClean="0"/>
              <a:t>.</a:t>
            </a:r>
            <a:br>
              <a:rPr lang="en-US" altLang="ko-KR" sz="1400" dirty="0" smtClean="0"/>
            </a:br>
            <a:r>
              <a:rPr lang="ko-KR" altLang="en-US" sz="1400" dirty="0" smtClean="0"/>
              <a:t> </a:t>
            </a:r>
            <a:r>
              <a:rPr lang="ko-KR" altLang="en-US" sz="1400" dirty="0" smtClean="0"/>
              <a:t>아빠는 힘들었을지도 모르겠지만 새로운 아빠의 모습을 볼수 </a:t>
            </a:r>
            <a:r>
              <a:rPr lang="ko-KR" altLang="en-US" sz="1400" dirty="0" smtClean="0"/>
              <a:t>있었던 즐겁고 소중한 시간이었습니다</a:t>
            </a:r>
            <a:r>
              <a:rPr lang="en-US" altLang="ko-KR" sz="1400" dirty="0" smtClean="0"/>
              <a:t>.</a:t>
            </a:r>
            <a:endParaRPr lang="ko-KR" altLang="en-US" sz="1400" dirty="0"/>
          </a:p>
        </p:txBody>
      </p:sp>
      <p:pic>
        <p:nvPicPr>
          <p:cNvPr id="4" name="Content Placeholder 3" descr="DSCI0166.JPG"/>
          <p:cNvPicPr>
            <a:picLocks noGrp="1" noChangeAspect="1"/>
          </p:cNvPicPr>
          <p:nvPr>
            <p:ph idx="1"/>
          </p:nvPr>
        </p:nvPicPr>
        <p:blipFill>
          <a:blip r:embed="rId2" cstate="print"/>
          <a:stretch>
            <a:fillRect/>
          </a:stretch>
        </p:blipFill>
        <p:spPr>
          <a:xfrm>
            <a:off x="1554691" y="533400"/>
            <a:ext cx="6034617" cy="4525963"/>
          </a:xfrm>
        </p:spPr>
      </p:pic>
      <p:sp>
        <p:nvSpPr>
          <p:cNvPr id="5" name="Cloud Callout 4"/>
          <p:cNvSpPr/>
          <p:nvPr/>
        </p:nvSpPr>
        <p:spPr>
          <a:xfrm>
            <a:off x="1295400" y="228600"/>
            <a:ext cx="1524000" cy="1066800"/>
          </a:xfrm>
          <a:prstGeom prst="cloudCallout">
            <a:avLst>
              <a:gd name="adj1" fmla="val 75097"/>
              <a:gd name="adj2" fmla="val 5087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sz="1400" dirty="0" smtClean="0"/>
              <a:t>허허</a:t>
            </a:r>
            <a:r>
              <a:rPr lang="en-US" altLang="ko-KR" sz="1400" dirty="0" smtClean="0"/>
              <a:t>!!</a:t>
            </a:r>
          </a:p>
          <a:p>
            <a:pPr algn="ctr"/>
            <a:r>
              <a:rPr lang="ko-KR" altLang="en-US" sz="1400" dirty="0" smtClean="0"/>
              <a:t>누구</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I0167.JPG"/>
          <p:cNvPicPr>
            <a:picLocks noGrp="1" noChangeAspect="1"/>
          </p:cNvPicPr>
          <p:nvPr>
            <p:ph idx="1"/>
          </p:nvPr>
        </p:nvPicPr>
        <p:blipFill>
          <a:blip r:embed="rId2" cstate="print"/>
          <a:stretch>
            <a:fillRect/>
          </a:stretch>
        </p:blipFill>
        <p:spPr>
          <a:xfrm>
            <a:off x="1524000" y="503237"/>
            <a:ext cx="6034617" cy="4525963"/>
          </a:xfrm>
        </p:spPr>
      </p:pic>
      <p:sp>
        <p:nvSpPr>
          <p:cNvPr id="6" name="TextBox 5"/>
          <p:cNvSpPr txBox="1"/>
          <p:nvPr/>
        </p:nvSpPr>
        <p:spPr>
          <a:xfrm>
            <a:off x="1600200" y="5562600"/>
            <a:ext cx="6096000" cy="307777"/>
          </a:xfrm>
          <a:prstGeom prst="rect">
            <a:avLst/>
          </a:prstGeom>
          <a:noFill/>
        </p:spPr>
        <p:txBody>
          <a:bodyPr wrap="square" rtlCol="0">
            <a:spAutoFit/>
          </a:bodyPr>
          <a:lstStyle/>
          <a:p>
            <a:r>
              <a:rPr lang="ko-KR" altLang="en-US" sz="1400" dirty="0" smtClean="0"/>
              <a:t>아빠  임신하시고 뛰시면 안돼요</a:t>
            </a:r>
            <a:r>
              <a:rPr lang="en-US" altLang="ko-KR" sz="1400" dirty="0" smtClean="0"/>
              <a:t>~</a:t>
            </a:r>
            <a:endParaRPr lang="ko-KR" altLang="en-US" sz="1400" dirty="0"/>
          </a:p>
        </p:txBody>
      </p:sp>
      <p:sp>
        <p:nvSpPr>
          <p:cNvPr id="5" name="Oval Callout 4"/>
          <p:cNvSpPr/>
          <p:nvPr/>
        </p:nvSpPr>
        <p:spPr>
          <a:xfrm>
            <a:off x="3962400" y="914400"/>
            <a:ext cx="1676400" cy="1295400"/>
          </a:xfrm>
          <a:prstGeom prst="wedgeEllipseCallout">
            <a:avLst>
              <a:gd name="adj1" fmla="val -60156"/>
              <a:gd name="adj2" fmla="val 592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o-KR" altLang="en-US" sz="1400" dirty="0" smtClean="0"/>
              <a:t>허허</a:t>
            </a:r>
            <a:r>
              <a:rPr lang="en-US" altLang="ko-KR" sz="1400" dirty="0" smtClean="0"/>
              <a:t>!! 1</a:t>
            </a:r>
            <a:r>
              <a:rPr lang="ko-KR" altLang="en-US" sz="1400" dirty="0" smtClean="0"/>
              <a:t>등이구만</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0"/>
            <a:ext cx="9144000" cy="1905000"/>
          </a:xfrm>
        </p:spPr>
        <p:txBody>
          <a:bodyPr>
            <a:normAutofit/>
          </a:bodyPr>
          <a:lstStyle/>
          <a:p>
            <a:r>
              <a:rPr lang="ko-KR" altLang="en-US" sz="1400" dirty="0" smtClean="0"/>
              <a:t>아빠가 하시는 모습을 보고 </a:t>
            </a:r>
            <a:r>
              <a:rPr lang="ko-KR" altLang="en-US" sz="1400" dirty="0" smtClean="0"/>
              <a:t>저</a:t>
            </a:r>
            <a:r>
              <a:rPr lang="ko-KR" altLang="en-US" sz="1400" dirty="0" smtClean="0"/>
              <a:t>희</a:t>
            </a:r>
            <a:r>
              <a:rPr lang="ko-KR" altLang="en-US" sz="1400" dirty="0" smtClean="0"/>
              <a:t>도 </a:t>
            </a:r>
            <a:r>
              <a:rPr lang="ko-KR" altLang="en-US" sz="1400" dirty="0" smtClean="0"/>
              <a:t>하고 싶어 임산부 옷을 입었는데 너무 무거워 </a:t>
            </a:r>
            <a:r>
              <a:rPr lang="ko-KR" altLang="en-US" sz="1400" dirty="0" smtClean="0"/>
              <a:t>저</a:t>
            </a:r>
            <a:r>
              <a:rPr lang="ko-KR" altLang="en-US" sz="1400" dirty="0" smtClean="0"/>
              <a:t>는</a:t>
            </a:r>
            <a:r>
              <a:rPr lang="ko-KR" altLang="en-US" sz="1400" dirty="0" smtClean="0"/>
              <a:t> </a:t>
            </a:r>
            <a:r>
              <a:rPr lang="ko-KR" altLang="en-US" sz="1400" dirty="0" smtClean="0"/>
              <a:t>참여할수 없었지만 언니와 동생은 임산부 체험을 하려고 준비중인 </a:t>
            </a:r>
            <a:r>
              <a:rPr lang="ko-KR" altLang="en-US" sz="1400" dirty="0" smtClean="0"/>
              <a:t>모습입니다</a:t>
            </a:r>
            <a:r>
              <a:rPr lang="en-US" altLang="ko-KR" sz="1400" dirty="0" smtClean="0"/>
              <a:t>.</a:t>
            </a:r>
            <a:r>
              <a:rPr lang="ko-KR" altLang="en-US" sz="1400" dirty="0" smtClean="0"/>
              <a:t>잘할수 있을까</a:t>
            </a:r>
            <a:r>
              <a:rPr lang="en-US" altLang="ko-KR" sz="1400" dirty="0" smtClean="0"/>
              <a:t>? </a:t>
            </a:r>
            <a:r>
              <a:rPr lang="ko-KR" altLang="en-US" sz="1400" dirty="0" smtClean="0"/>
              <a:t>조금은 불안하다</a:t>
            </a:r>
            <a:r>
              <a:rPr lang="en-US" altLang="ko-KR" sz="1400" dirty="0" smtClean="0"/>
              <a:t>. </a:t>
            </a:r>
            <a:r>
              <a:rPr lang="ko-KR" altLang="en-US" sz="1400" dirty="0" smtClean="0"/>
              <a:t>ㅎㅎ</a:t>
            </a:r>
            <a:endParaRPr lang="ko-KR" altLang="en-US" sz="1400" dirty="0"/>
          </a:p>
        </p:txBody>
      </p:sp>
      <p:pic>
        <p:nvPicPr>
          <p:cNvPr id="4" name="Content Placeholder 3" descr="DSCI0169.JPG"/>
          <p:cNvPicPr>
            <a:picLocks noGrp="1" noChangeAspect="1"/>
          </p:cNvPicPr>
          <p:nvPr>
            <p:ph idx="1"/>
          </p:nvPr>
        </p:nvPicPr>
        <p:blipFill>
          <a:blip r:embed="rId2" cstate="print"/>
          <a:stretch>
            <a:fillRect/>
          </a:stretch>
        </p:blipFill>
        <p:spPr>
          <a:xfrm>
            <a:off x="1600200" y="457200"/>
            <a:ext cx="6034617" cy="4525963"/>
          </a:xfrm>
        </p:spPr>
      </p:pic>
      <p:sp>
        <p:nvSpPr>
          <p:cNvPr id="5" name="Oval Callout 4"/>
          <p:cNvSpPr/>
          <p:nvPr/>
        </p:nvSpPr>
        <p:spPr>
          <a:xfrm>
            <a:off x="5257800" y="762000"/>
            <a:ext cx="1828800" cy="1066800"/>
          </a:xfrm>
          <a:prstGeom prst="wedgeEllipseCallout">
            <a:avLst>
              <a:gd name="adj1" fmla="val -40259"/>
              <a:gd name="adj2" fmla="val 60507"/>
            </a:avLst>
          </a:prstGeom>
        </p:spPr>
        <p:style>
          <a:lnRef idx="1">
            <a:schemeClr val="dk1"/>
          </a:lnRef>
          <a:fillRef idx="2">
            <a:schemeClr val="dk1"/>
          </a:fillRef>
          <a:effectRef idx="1">
            <a:schemeClr val="dk1"/>
          </a:effectRef>
          <a:fontRef idx="minor">
            <a:schemeClr val="dk1"/>
          </a:fontRef>
        </p:style>
        <p:txBody>
          <a:bodyPr rtlCol="0" anchor="ctr"/>
          <a:lstStyle/>
          <a:p>
            <a:pPr algn="ctr"/>
            <a:r>
              <a:rPr lang="ko-KR" altLang="en-US" sz="1400" dirty="0" smtClean="0"/>
              <a:t>누나</a:t>
            </a:r>
            <a:r>
              <a:rPr lang="en-US" altLang="ko-KR" sz="1400" dirty="0" smtClean="0"/>
              <a:t>! </a:t>
            </a:r>
            <a:r>
              <a:rPr lang="ko-KR" altLang="en-US" sz="1400" dirty="0" smtClean="0"/>
              <a:t>내모습 어때</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9144000" cy="1828800"/>
          </a:xfrm>
        </p:spPr>
        <p:txBody>
          <a:bodyPr>
            <a:normAutofit/>
          </a:bodyPr>
          <a:lstStyle/>
          <a:p>
            <a:r>
              <a:rPr lang="ko-KR" altLang="en-US" sz="1400" dirty="0" smtClean="0"/>
              <a:t>재밌는 이 모습은 임산부가 자고있는 </a:t>
            </a:r>
            <a:r>
              <a:rPr lang="ko-KR" altLang="en-US" sz="1400" dirty="0" smtClean="0"/>
              <a:t>모습입니다</a:t>
            </a:r>
            <a:r>
              <a:rPr lang="en-US" altLang="ko-KR" sz="1400" dirty="0" smtClean="0"/>
              <a:t>.</a:t>
            </a:r>
            <a:br>
              <a:rPr lang="en-US" altLang="ko-KR" sz="1400" dirty="0" smtClean="0"/>
            </a:br>
            <a:r>
              <a:rPr lang="ko-KR" altLang="en-US" sz="1400" dirty="0" smtClean="0"/>
              <a:t>제대로 준비가 되지 못한 것 같군요</a:t>
            </a:r>
            <a:r>
              <a:rPr lang="en-US" altLang="ko-KR" sz="1400" dirty="0" smtClean="0"/>
              <a:t>;;;</a:t>
            </a:r>
            <a:br>
              <a:rPr lang="en-US" altLang="ko-KR" sz="1400" dirty="0" smtClean="0"/>
            </a:br>
            <a:r>
              <a:rPr lang="ko-KR" altLang="en-US" sz="1400" dirty="0" smtClean="0"/>
              <a:t>에구 불편해라</a:t>
            </a:r>
            <a:r>
              <a:rPr lang="en-US" altLang="ko-KR" sz="1400" dirty="0" smtClean="0"/>
              <a:t>! </a:t>
            </a:r>
            <a:r>
              <a:rPr lang="ko-KR" altLang="en-US" sz="1400" dirty="0" smtClean="0"/>
              <a:t>옆으로 누워서 자야지</a:t>
            </a:r>
            <a:r>
              <a:rPr lang="en-US" altLang="ko-KR" sz="1400" dirty="0" smtClean="0"/>
              <a:t>!!</a:t>
            </a:r>
            <a:endParaRPr lang="ko-KR" altLang="en-US" sz="1400" dirty="0"/>
          </a:p>
        </p:txBody>
      </p:sp>
      <p:pic>
        <p:nvPicPr>
          <p:cNvPr id="4" name="Content Placeholder 3" descr="DSCI0170.JPG"/>
          <p:cNvPicPr>
            <a:picLocks noGrp="1" noChangeAspect="1"/>
          </p:cNvPicPr>
          <p:nvPr>
            <p:ph idx="1"/>
          </p:nvPr>
        </p:nvPicPr>
        <p:blipFill>
          <a:blip r:embed="rId2" cstate="print"/>
          <a:stretch>
            <a:fillRect/>
          </a:stretch>
        </p:blipFill>
        <p:spPr>
          <a:xfrm>
            <a:off x="1554691" y="503237"/>
            <a:ext cx="6034617" cy="4525963"/>
          </a:xfrm>
        </p:spPr>
      </p:pic>
      <p:sp>
        <p:nvSpPr>
          <p:cNvPr id="5" name="4-Point Star 4"/>
          <p:cNvSpPr/>
          <p:nvPr/>
        </p:nvSpPr>
        <p:spPr>
          <a:xfrm>
            <a:off x="2743200" y="6096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4-Point Star 10"/>
          <p:cNvSpPr/>
          <p:nvPr/>
        </p:nvSpPr>
        <p:spPr>
          <a:xfrm>
            <a:off x="6553200" y="4572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4-Point Star 11"/>
          <p:cNvSpPr/>
          <p:nvPr/>
        </p:nvSpPr>
        <p:spPr>
          <a:xfrm>
            <a:off x="6705600" y="21336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4-Point Star 12"/>
          <p:cNvSpPr/>
          <p:nvPr/>
        </p:nvSpPr>
        <p:spPr>
          <a:xfrm>
            <a:off x="3352800" y="27432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4-Point Star 13"/>
          <p:cNvSpPr/>
          <p:nvPr/>
        </p:nvSpPr>
        <p:spPr>
          <a:xfrm>
            <a:off x="3886200" y="16764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4-Point Star 14"/>
          <p:cNvSpPr/>
          <p:nvPr/>
        </p:nvSpPr>
        <p:spPr>
          <a:xfrm>
            <a:off x="5105400" y="6858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4-Point Star 19"/>
          <p:cNvSpPr/>
          <p:nvPr/>
        </p:nvSpPr>
        <p:spPr>
          <a:xfrm>
            <a:off x="3886200" y="44196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4-Point Star 20"/>
          <p:cNvSpPr/>
          <p:nvPr/>
        </p:nvSpPr>
        <p:spPr>
          <a:xfrm>
            <a:off x="6934200" y="38100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4-Point Star 21"/>
          <p:cNvSpPr/>
          <p:nvPr/>
        </p:nvSpPr>
        <p:spPr>
          <a:xfrm>
            <a:off x="1752600" y="4343400"/>
            <a:ext cx="381000" cy="381000"/>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Callout 22"/>
          <p:cNvSpPr/>
          <p:nvPr/>
        </p:nvSpPr>
        <p:spPr>
          <a:xfrm>
            <a:off x="228600" y="228600"/>
            <a:ext cx="1371600" cy="990600"/>
          </a:xfrm>
          <a:prstGeom prst="wedgeEllipseCallout">
            <a:avLst>
              <a:gd name="adj1" fmla="val 54361"/>
              <a:gd name="adj2" fmla="val 4318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o-KR" altLang="en-US" sz="1400" dirty="0" smtClean="0"/>
              <a:t>힘들어</a:t>
            </a:r>
            <a:r>
              <a:rPr lang="en-US" altLang="ko-KR" sz="1400" dirty="0" smtClean="0"/>
              <a:t>;;;</a:t>
            </a:r>
            <a:endParaRPr lang="ko-KR" altLang="en-US" sz="1400" dirty="0"/>
          </a:p>
        </p:txBody>
      </p:sp>
      <p:sp>
        <p:nvSpPr>
          <p:cNvPr id="24" name="Oval Callout 23"/>
          <p:cNvSpPr/>
          <p:nvPr/>
        </p:nvSpPr>
        <p:spPr>
          <a:xfrm>
            <a:off x="6477000" y="838200"/>
            <a:ext cx="1371600" cy="990600"/>
          </a:xfrm>
          <a:prstGeom prst="wedgeEllipseCallout">
            <a:avLst>
              <a:gd name="adj1" fmla="val -79748"/>
              <a:gd name="adj2" fmla="val 249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o-KR" altLang="en-US" sz="1400" dirty="0" smtClean="0"/>
              <a:t>으앗</a:t>
            </a:r>
            <a:r>
              <a:rPr lang="en-US" altLang="ko-KR" sz="1400" dirty="0" smtClean="0"/>
              <a:t>! </a:t>
            </a:r>
            <a:r>
              <a:rPr lang="ko-KR" altLang="en-US" sz="1400" dirty="0" smtClean="0"/>
              <a:t>눈부셔</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76800"/>
            <a:ext cx="9144000" cy="1981200"/>
          </a:xfrm>
        </p:spPr>
        <p:txBody>
          <a:bodyPr>
            <a:normAutofit/>
          </a:bodyPr>
          <a:lstStyle/>
          <a:p>
            <a:r>
              <a:rPr lang="ko-KR" altLang="en-US" sz="1400" dirty="0" smtClean="0"/>
              <a:t>임산부가 밥을 먹는 </a:t>
            </a:r>
            <a:r>
              <a:rPr lang="ko-KR" altLang="en-US" sz="1400" dirty="0" smtClean="0"/>
              <a:t>모습입니다</a:t>
            </a:r>
            <a:r>
              <a:rPr lang="en-US" altLang="ko-KR" sz="1400" dirty="0" smtClean="0"/>
              <a:t>. </a:t>
            </a:r>
            <a:r>
              <a:rPr lang="ko-KR" altLang="en-US" sz="1400" dirty="0" smtClean="0"/>
              <a:t>배가 부르니 바로 앉기도 어렵고 한숨만 나오는 모양입니다</a:t>
            </a:r>
            <a:r>
              <a:rPr lang="en-US" altLang="ko-KR" sz="1400" dirty="0" smtClean="0"/>
              <a:t>.</a:t>
            </a:r>
            <a:r>
              <a:rPr lang="ko-KR" altLang="en-US" sz="1400" dirty="0" smtClean="0"/>
              <a:t>휴우</a:t>
            </a:r>
            <a:r>
              <a:rPr lang="en-US" altLang="ko-KR" sz="1400" dirty="0" smtClean="0"/>
              <a:t>~</a:t>
            </a:r>
            <a:endParaRPr lang="ko-KR" altLang="en-US" sz="1400" dirty="0"/>
          </a:p>
        </p:txBody>
      </p:sp>
      <p:pic>
        <p:nvPicPr>
          <p:cNvPr id="4" name="Content Placeholder 3" descr="DSCI0171.JPG"/>
          <p:cNvPicPr>
            <a:picLocks noGrp="1" noChangeAspect="1"/>
          </p:cNvPicPr>
          <p:nvPr>
            <p:ph idx="1"/>
          </p:nvPr>
        </p:nvPicPr>
        <p:blipFill>
          <a:blip r:embed="rId2" cstate="print"/>
          <a:stretch>
            <a:fillRect/>
          </a:stretch>
        </p:blipFill>
        <p:spPr>
          <a:xfrm>
            <a:off x="1554691" y="381000"/>
            <a:ext cx="6034617" cy="4525963"/>
          </a:xfrm>
        </p:spPr>
      </p:pic>
      <p:sp>
        <p:nvSpPr>
          <p:cNvPr id="5" name="Oval Callout 4"/>
          <p:cNvSpPr/>
          <p:nvPr/>
        </p:nvSpPr>
        <p:spPr>
          <a:xfrm>
            <a:off x="5943600" y="762000"/>
            <a:ext cx="1371600" cy="1066800"/>
          </a:xfrm>
          <a:prstGeom prst="wedgeEllipseCallout">
            <a:avLst>
              <a:gd name="adj1" fmla="val -58042"/>
              <a:gd name="adj2" fmla="val 5452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sz="1400" dirty="0" smtClean="0"/>
              <a:t>배고프다</a:t>
            </a:r>
            <a:r>
              <a:rPr lang="en-US" altLang="ko-KR" sz="1400" dirty="0" smtClean="0"/>
              <a:t>;</a:t>
            </a:r>
            <a:r>
              <a:rPr lang="ko-KR" altLang="en-US" sz="1400" dirty="0" smtClean="0"/>
              <a:t>ㅎㅎ</a:t>
            </a:r>
            <a:endParaRPr lang="ko-KR"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280</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관악 푸르미 가족 봉사 활동</vt:lpstr>
      <vt:lpstr>5월의 화창한 일요일 아침 국립중앙 박물관에서 서울시 연합 활동이 있어 다섯 명의우리가족은 설레이는 마음으로 도착했습니다. 한낮에  태양이 무더웠지만 우리집 귀염둥이 막내는 열심히사람들에게 요요도 나누어 주고  사용하는 방법도 설명해  주며  자리를 지키고 있습니다.</vt:lpstr>
      <vt:lpstr>책벌레 우리언니는 사람들이 떡메치기 체험을 한 후인절미를 시식하는 체험자들을 안내하고 테이블을 정리하는 일을 하였는데,언니의 모습이 오늘따라 더 밝아보였습니다. 그리고 어떤일이든 항상 적극적인 우리 언니가 난 너무 자랑스럽습니다.</vt:lpstr>
      <vt:lpstr>사람들이 인절미를 시식할수 있도록 인절미에 콩고물을 묻히고 있는 분은 우리 엄마입니다. 우리엄마는 우리들과 함께 봉사하시는 것을 무척이나 좋아합니다. 그런 아빠와 엄마가 저는 너무 자랑스럽기도 하지만 엄마의 건강이 간혹 걱정되기도 합니다.</vt:lpstr>
      <vt:lpstr>늘 우리와 함께 놀아주시는 자상한 우리 아빠가 임산부 체험을 하셨는데,임산부 체험을 하시는 아빠의 걸음걸이는 정말 아이를 가진 엄마처럼 조심스러워 보였었고 아빠의 표정은 진지한 모습을 담아내고 있었습니다.  아빠는 힘들었을지도 모르겠지만 새로운 아빠의 모습을 볼수 있었던 즐겁고 소중한 시간이었습니다.</vt:lpstr>
      <vt:lpstr>Slide 6</vt:lpstr>
      <vt:lpstr>아빠가 하시는 모습을 보고 저희도 하고 싶어 임산부 옷을 입었는데 너무 무거워 저는 참여할수 없었지만 언니와 동생은 임산부 체험을 하려고 준비중인 모습입니다.잘할수 있을까? 조금은 불안하다. ㅎㅎ</vt:lpstr>
      <vt:lpstr>재밌는 이 모습은 임산부가 자고있는 모습입니다. 제대로 준비가 되지 못한 것 같군요;;; 에구 불편해라! 옆으로 누워서 자야지!!</vt:lpstr>
      <vt:lpstr>임산부가 밥을 먹는 모습입니다. 배가 부르니 바로 앉기도 어렵고 한숨만 나오는 모양입니다.휴우~</vt:lpstr>
      <vt:lpstr>임산부가 빨래를 널고 있는 모습입니다. 엄마들이 아기들을 갖고도 이렇게 많을 일을 해야 한다니… 좀 불공평한 것 같기도 합니다. </vt:lpstr>
      <vt:lpstr>임산부 체험을한 후 언니는 잠깐 한 임산부 체험이었지만  너무 힘들었는데 우리엄마는 10달동안 우리를 배속에 가지고 얼마나 힘들었늘까 란 말을 듣고 엄마께  더욱 감사한 마음이 들었습니다.  임산부 체험을 마치고 행복해 하는 언니와 동생의 모습을 보며 밥 많이 먹고 운동열심히해서 나도 내년에는 꼭 해봐야지…하고 다짐을 해봅니다 </vt:lpstr>
      <vt:lpstr>언니와 동생이 임산부체험을 하고 있는 중에 바라보고 있는 나의 모습입니다. 뒤로는 엄마의 모습도 보이고요. 이렇게 오늘 우리 다섯 가족의 서울시 연합봉사활동과 임산부체험을 마무리합니다.</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관악 푸르미 가족 봉사 활동</dc:title>
  <dc:creator>WOO</dc:creator>
  <cp:lastModifiedBy>WOO</cp:lastModifiedBy>
  <cp:revision>31</cp:revision>
  <dcterms:created xsi:type="dcterms:W3CDTF">2006-08-16T00:00:00Z</dcterms:created>
  <dcterms:modified xsi:type="dcterms:W3CDTF">2011-12-22T13:37:43Z</dcterms:modified>
</cp:coreProperties>
</file>