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63" r:id="rId2"/>
    <p:sldId id="256" r:id="rId3"/>
    <p:sldId id="321" r:id="rId4"/>
    <p:sldId id="367" r:id="rId5"/>
    <p:sldId id="325" r:id="rId6"/>
    <p:sldId id="326" r:id="rId7"/>
    <p:sldId id="327" r:id="rId8"/>
    <p:sldId id="368" r:id="rId9"/>
    <p:sldId id="259" r:id="rId10"/>
    <p:sldId id="352" r:id="rId11"/>
    <p:sldId id="328" r:id="rId12"/>
    <p:sldId id="287" r:id="rId13"/>
    <p:sldId id="338" r:id="rId14"/>
    <p:sldId id="341" r:id="rId15"/>
    <p:sldId id="340" r:id="rId16"/>
    <p:sldId id="342" r:id="rId17"/>
    <p:sldId id="339" r:id="rId18"/>
    <p:sldId id="343" r:id="rId19"/>
    <p:sldId id="366" r:id="rId20"/>
    <p:sldId id="364" r:id="rId21"/>
    <p:sldId id="346" r:id="rId22"/>
    <p:sldId id="353" r:id="rId23"/>
    <p:sldId id="347" r:id="rId24"/>
    <p:sldId id="331" r:id="rId25"/>
    <p:sldId id="334" r:id="rId26"/>
    <p:sldId id="379" r:id="rId27"/>
    <p:sldId id="336" r:id="rId28"/>
    <p:sldId id="380" r:id="rId29"/>
    <p:sldId id="378" r:id="rId30"/>
    <p:sldId id="371" r:id="rId31"/>
    <p:sldId id="354" r:id="rId32"/>
    <p:sldId id="356" r:id="rId33"/>
    <p:sldId id="377" r:id="rId34"/>
    <p:sldId id="361" r:id="rId35"/>
    <p:sldId id="362" r:id="rId36"/>
    <p:sldId id="363" r:id="rId37"/>
    <p:sldId id="369" r:id="rId38"/>
    <p:sldId id="373" r:id="rId39"/>
    <p:sldId id="260" r:id="rId40"/>
    <p:sldId id="262" r:id="rId41"/>
  </p:sldIdLst>
  <p:sldSz cx="9906000" cy="6858000" type="A4"/>
  <p:notesSz cx="6858000" cy="9144000"/>
  <p:embeddedFontLst>
    <p:embeddedFont>
      <p:font typeface="맑은 고딕" pitchFamily="50" charset="-127"/>
      <p:regular r:id="rId43"/>
      <p:bold r:id="rId44"/>
    </p:embeddedFont>
    <p:embeddedFont>
      <p:font typeface="나눔고딕" charset="-127"/>
      <p:regular r:id="rId45"/>
      <p:bold r:id="rId4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F9CEC"/>
    <a:srgbClr val="76C2AF"/>
    <a:srgbClr val="77B3D4"/>
    <a:srgbClr val="F694A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0217" autoAdjust="0"/>
  </p:normalViewPr>
  <p:slideViewPr>
    <p:cSldViewPr>
      <p:cViewPr>
        <p:scale>
          <a:sx n="100" d="100"/>
          <a:sy n="100" d="100"/>
        </p:scale>
        <p:origin x="-72" y="6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1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hart>
    <c:title>
      <c:layout/>
      <c:txPr>
        <a:bodyPr/>
        <a:lstStyle/>
        <a:p>
          <a:pPr>
            <a:defRPr sz="2400">
              <a:latin typeface="나눔고딕" pitchFamily="50" charset="-127"/>
              <a:ea typeface="나눔고딕" pitchFamily="50" charset="-127"/>
            </a:defRPr>
          </a:pPr>
          <a:endParaRPr lang="ko-KR"/>
        </a:p>
      </c:txPr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참여자 비율</c:v>
                </c:pt>
              </c:strCache>
            </c:strRef>
          </c:tx>
          <c:dPt>
            <c:idx val="0"/>
            <c:spPr>
              <a:solidFill>
                <a:srgbClr val="FFC000"/>
              </a:solidFill>
            </c:spPr>
          </c:dPt>
          <c:dPt>
            <c:idx val="1"/>
            <c:spPr>
              <a:solidFill>
                <a:srgbClr val="CF9CEC"/>
              </a:solidFill>
            </c:spPr>
          </c:dPt>
          <c:dPt>
            <c:idx val="2"/>
            <c:spPr>
              <a:solidFill>
                <a:srgbClr val="76C2AF"/>
              </a:solidFill>
            </c:spPr>
          </c:dPt>
          <c:dLbls>
            <c:txPr>
              <a:bodyPr/>
              <a:lstStyle/>
              <a:p>
                <a:pPr>
                  <a:defRPr sz="1800">
                    <a:latin typeface="나눔고딕" pitchFamily="50" charset="-127"/>
                    <a:ea typeface="나눔고딕" pitchFamily="50" charset="-127"/>
                  </a:defRPr>
                </a:pPr>
                <a:endParaRPr lang="ko-KR"/>
              </a:p>
            </c:txPr>
            <c:showPercent val="1"/>
            <c:showLeaderLines val="1"/>
          </c:dLbls>
          <c:cat>
            <c:strRef>
              <c:f>Sheet1!$A$2:$A$5</c:f>
              <c:strCache>
                <c:ptCount val="4"/>
                <c:pt idx="0">
                  <c:v>자녀→ 부모님</c:v>
                </c:pt>
                <c:pt idx="1">
                  <c:v>형제</c:v>
                </c:pt>
                <c:pt idx="2">
                  <c:v>부부</c:v>
                </c:pt>
                <c:pt idx="3">
                  <c:v>부모→자녀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62</c:v>
                </c:pt>
                <c:pt idx="1">
                  <c:v>36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  <c:txPr>
        <a:bodyPr/>
        <a:lstStyle/>
        <a:p>
          <a:pPr>
            <a:defRPr>
              <a:latin typeface="나눔고딕" pitchFamily="50" charset="-127"/>
              <a:ea typeface="나눔고딕" pitchFamily="50" charset="-127"/>
            </a:defRPr>
          </a:pPr>
          <a:endParaRPr lang="ko-KR"/>
        </a:p>
      </c:txPr>
    </c:legend>
    <c:plotVisOnly val="1"/>
    <c:dispBlanksAs val="zero"/>
  </c:chart>
  <c:txPr>
    <a:bodyPr/>
    <a:lstStyle/>
    <a:p>
      <a:pPr>
        <a:defRPr sz="1800"/>
      </a:pPr>
      <a:endParaRPr lang="ko-KR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0C3223-453E-493C-9206-2FFCB3D8831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4E47E3F5-9623-47CD-B8C5-848A8BBCD244}">
      <dgm:prSet phldrT="[텍스트]" custT="1"/>
      <dgm:spPr>
        <a:solidFill>
          <a:srgbClr val="77B3D4"/>
        </a:solidFill>
      </dgm:spPr>
      <dgm:t>
        <a:bodyPr/>
        <a:lstStyle/>
        <a:p>
          <a:pPr latinLnBrk="1"/>
          <a:r>
            <a:rPr lang="ko-KR" altLang="en-US" sz="1600" dirty="0" smtClean="0">
              <a:latin typeface="a옛날목욕탕L" pitchFamily="18" charset="-127"/>
              <a:ea typeface="a옛날목욕탕L" pitchFamily="18" charset="-127"/>
            </a:rPr>
            <a:t>조원 모두 </a:t>
          </a:r>
          <a:endParaRPr lang="en-US" altLang="ko-KR" sz="1600" dirty="0" smtClean="0">
            <a:latin typeface="a옛날목욕탕L" pitchFamily="18" charset="-127"/>
            <a:ea typeface="a옛날목욕탕L" pitchFamily="18" charset="-127"/>
          </a:endParaRPr>
        </a:p>
        <a:p>
          <a:pPr latinLnBrk="1"/>
          <a:r>
            <a:rPr lang="ko-KR" altLang="en-US" sz="1600" dirty="0" smtClean="0">
              <a:latin typeface="a옛날목욕탕L" pitchFamily="18" charset="-127"/>
              <a:ea typeface="a옛날목욕탕L" pitchFamily="18" charset="-127"/>
            </a:rPr>
            <a:t>각 분야별로 </a:t>
          </a:r>
          <a:endParaRPr lang="en-US" altLang="ko-KR" sz="1600" dirty="0" smtClean="0">
            <a:latin typeface="a옛날목욕탕L" pitchFamily="18" charset="-127"/>
            <a:ea typeface="a옛날목욕탕L" pitchFamily="18" charset="-127"/>
          </a:endParaRPr>
        </a:p>
        <a:p>
          <a:pPr latinLnBrk="1"/>
          <a:r>
            <a:rPr lang="en-US" altLang="ko-KR" sz="1600" dirty="0" smtClean="0">
              <a:latin typeface="a옛날목욕탕L" pitchFamily="18" charset="-127"/>
              <a:ea typeface="a옛날목욕탕L" pitchFamily="18" charset="-127"/>
            </a:rPr>
            <a:t>1</a:t>
          </a:r>
          <a:r>
            <a:rPr lang="ko-KR" altLang="en-US" sz="1600" dirty="0" smtClean="0">
              <a:latin typeface="a옛날목욕탕L" pitchFamily="18" charset="-127"/>
              <a:ea typeface="a옛날목욕탕L" pitchFamily="18" charset="-127"/>
            </a:rPr>
            <a:t>개씩 엽서 디자인 제작</a:t>
          </a:r>
          <a:endParaRPr lang="ko-KR" altLang="en-US" sz="1600" dirty="0">
            <a:latin typeface="a옛날목욕탕L" pitchFamily="18" charset="-127"/>
            <a:ea typeface="a옛날목욕탕L" pitchFamily="18" charset="-127"/>
          </a:endParaRPr>
        </a:p>
      </dgm:t>
    </dgm:pt>
    <dgm:pt modelId="{82BD80DB-F4FB-469C-9A99-D8E6F901C4A0}" type="parTrans" cxnId="{20D68B08-9466-4684-93CF-4A5C54098BD0}">
      <dgm:prSet/>
      <dgm:spPr/>
      <dgm:t>
        <a:bodyPr/>
        <a:lstStyle/>
        <a:p>
          <a:pPr latinLnBrk="1"/>
          <a:endParaRPr lang="ko-KR" altLang="en-US">
            <a:latin typeface="a옛날목욕탕L" pitchFamily="18" charset="-127"/>
            <a:ea typeface="a옛날목욕탕L" pitchFamily="18" charset="-127"/>
          </a:endParaRPr>
        </a:p>
      </dgm:t>
    </dgm:pt>
    <dgm:pt modelId="{301DE7E4-D2DD-4A25-8F14-2C7EF19B82C1}" type="sibTrans" cxnId="{20D68B08-9466-4684-93CF-4A5C54098BD0}">
      <dgm:prSet/>
      <dgm:spPr>
        <a:solidFill>
          <a:srgbClr val="002060"/>
        </a:solidFill>
      </dgm:spPr>
      <dgm:t>
        <a:bodyPr/>
        <a:lstStyle/>
        <a:p>
          <a:pPr latinLnBrk="1"/>
          <a:endParaRPr lang="ko-KR" altLang="en-US">
            <a:latin typeface="a옛날목욕탕L" pitchFamily="18" charset="-127"/>
            <a:ea typeface="a옛날목욕탕L" pitchFamily="18" charset="-127"/>
          </a:endParaRPr>
        </a:p>
      </dgm:t>
    </dgm:pt>
    <dgm:pt modelId="{1E2A0F4F-3F71-4DD2-B081-863740AB63E2}">
      <dgm:prSet/>
      <dgm:spPr>
        <a:solidFill>
          <a:srgbClr val="77B3D4"/>
        </a:solidFill>
      </dgm:spPr>
      <dgm:t>
        <a:bodyPr/>
        <a:lstStyle/>
        <a:p>
          <a:pPr latinLnBrk="1"/>
          <a:r>
            <a:rPr lang="en-US" altLang="ko-KR" dirty="0" smtClean="0">
              <a:latin typeface="a옛날목욕탕L" pitchFamily="18" charset="-127"/>
              <a:ea typeface="a옛날목욕탕L" pitchFamily="18" charset="-127"/>
            </a:rPr>
            <a:t>8</a:t>
          </a:r>
          <a:r>
            <a:rPr lang="ko-KR" altLang="en-US" dirty="0" smtClean="0">
              <a:latin typeface="a옛날목욕탕L" pitchFamily="18" charset="-127"/>
              <a:ea typeface="a옛날목욕탕L" pitchFamily="18" charset="-127"/>
            </a:rPr>
            <a:t>개 디자인 </a:t>
          </a:r>
          <a:endParaRPr lang="en-US" altLang="ko-KR" dirty="0" smtClean="0">
            <a:latin typeface="a옛날목욕탕L" pitchFamily="18" charset="-127"/>
            <a:ea typeface="a옛날목욕탕L" pitchFamily="18" charset="-127"/>
          </a:endParaRPr>
        </a:p>
        <a:p>
          <a:pPr latinLnBrk="1"/>
          <a:r>
            <a:rPr lang="ko-KR" altLang="en-US" dirty="0" smtClean="0">
              <a:latin typeface="a옛날목욕탕L" pitchFamily="18" charset="-127"/>
              <a:ea typeface="a옛날목욕탕L" pitchFamily="18" charset="-127"/>
            </a:rPr>
            <a:t>선택 </a:t>
          </a:r>
          <a:endParaRPr lang="ko-KR" altLang="en-US" dirty="0">
            <a:latin typeface="a옛날목욕탕L" pitchFamily="18" charset="-127"/>
            <a:ea typeface="a옛날목욕탕L" pitchFamily="18" charset="-127"/>
          </a:endParaRPr>
        </a:p>
      </dgm:t>
    </dgm:pt>
    <dgm:pt modelId="{361138C0-7451-4BED-B2C3-FF3CA9986F0E}" type="parTrans" cxnId="{0A4A1FE3-799B-4E66-BE4A-A44FE2CC58CE}">
      <dgm:prSet/>
      <dgm:spPr/>
      <dgm:t>
        <a:bodyPr/>
        <a:lstStyle/>
        <a:p>
          <a:pPr latinLnBrk="1"/>
          <a:endParaRPr lang="ko-KR" altLang="en-US">
            <a:latin typeface="a옛날목욕탕L" pitchFamily="18" charset="-127"/>
            <a:ea typeface="a옛날목욕탕L" pitchFamily="18" charset="-127"/>
          </a:endParaRPr>
        </a:p>
      </dgm:t>
    </dgm:pt>
    <dgm:pt modelId="{E460F806-A2E2-4DDF-8BE7-54C0D5357B39}" type="sibTrans" cxnId="{0A4A1FE3-799B-4E66-BE4A-A44FE2CC58CE}">
      <dgm:prSet/>
      <dgm:spPr>
        <a:solidFill>
          <a:srgbClr val="002060"/>
        </a:solidFill>
      </dgm:spPr>
      <dgm:t>
        <a:bodyPr/>
        <a:lstStyle/>
        <a:p>
          <a:pPr latinLnBrk="1"/>
          <a:endParaRPr lang="ko-KR" altLang="en-US">
            <a:latin typeface="a옛날목욕탕L" pitchFamily="18" charset="-127"/>
            <a:ea typeface="a옛날목욕탕L" pitchFamily="18" charset="-127"/>
          </a:endParaRPr>
        </a:p>
      </dgm:t>
    </dgm:pt>
    <dgm:pt modelId="{974A7507-9879-45A6-8D53-6A413F301580}">
      <dgm:prSet phldrT="[텍스트]" custT="1"/>
      <dgm:spPr>
        <a:solidFill>
          <a:srgbClr val="77B3D4"/>
        </a:solidFill>
      </dgm:spPr>
      <dgm:t>
        <a:bodyPr/>
        <a:lstStyle/>
        <a:p>
          <a:pPr latinLnBrk="1"/>
          <a:r>
            <a:rPr lang="ko-KR" altLang="en-US" sz="1800" dirty="0" smtClean="0">
              <a:latin typeface="a옛날목욕탕L" pitchFamily="18" charset="-127"/>
              <a:ea typeface="a옛날목욕탕L" pitchFamily="18" charset="-127"/>
            </a:rPr>
            <a:t>엽서 대상 구상</a:t>
          </a:r>
          <a:endParaRPr lang="en-US" altLang="ko-KR" sz="1800" dirty="0" smtClean="0">
            <a:latin typeface="a옛날목욕탕L" pitchFamily="18" charset="-127"/>
            <a:ea typeface="a옛날목욕탕L" pitchFamily="18" charset="-127"/>
          </a:endParaRPr>
        </a:p>
      </dgm:t>
    </dgm:pt>
    <dgm:pt modelId="{2B53B73E-7ABE-4282-B1C8-A4F925FCA6A8}" type="sibTrans" cxnId="{3FE39BC8-6C49-4FBA-A44A-67239B2D09C9}">
      <dgm:prSet/>
      <dgm:spPr>
        <a:solidFill>
          <a:srgbClr val="002060"/>
        </a:solidFill>
      </dgm:spPr>
      <dgm:t>
        <a:bodyPr/>
        <a:lstStyle/>
        <a:p>
          <a:pPr latinLnBrk="1"/>
          <a:endParaRPr lang="ko-KR" altLang="en-US">
            <a:latin typeface="a옛날목욕탕L" pitchFamily="18" charset="-127"/>
            <a:ea typeface="a옛날목욕탕L" pitchFamily="18" charset="-127"/>
          </a:endParaRPr>
        </a:p>
      </dgm:t>
    </dgm:pt>
    <dgm:pt modelId="{5CB8F17E-AEDB-439C-8A64-EB16186923A4}" type="parTrans" cxnId="{3FE39BC8-6C49-4FBA-A44A-67239B2D09C9}">
      <dgm:prSet/>
      <dgm:spPr/>
      <dgm:t>
        <a:bodyPr/>
        <a:lstStyle/>
        <a:p>
          <a:pPr latinLnBrk="1"/>
          <a:endParaRPr lang="ko-KR" altLang="en-US">
            <a:latin typeface="a옛날목욕탕L" pitchFamily="18" charset="-127"/>
            <a:ea typeface="a옛날목욕탕L" pitchFamily="18" charset="-127"/>
          </a:endParaRPr>
        </a:p>
      </dgm:t>
    </dgm:pt>
    <dgm:pt modelId="{92899046-4024-4F85-9A70-1876853B58C1}">
      <dgm:prSet/>
      <dgm:spPr>
        <a:solidFill>
          <a:srgbClr val="77B3D4"/>
        </a:solidFill>
      </dgm:spPr>
      <dgm:t>
        <a:bodyPr/>
        <a:lstStyle/>
        <a:p>
          <a:pPr latinLnBrk="1"/>
          <a:r>
            <a:rPr lang="ko-KR" altLang="en-US" dirty="0" smtClean="0">
              <a:latin typeface="a옛날목욕탕L" pitchFamily="18" charset="-127"/>
              <a:ea typeface="a옛날목욕탕L" pitchFamily="18" charset="-127"/>
            </a:rPr>
            <a:t>피켓활동과</a:t>
          </a:r>
          <a:endParaRPr lang="en-US" altLang="ko-KR" dirty="0" smtClean="0">
            <a:latin typeface="a옛날목욕탕L" pitchFamily="18" charset="-127"/>
            <a:ea typeface="a옛날목욕탕L" pitchFamily="18" charset="-127"/>
          </a:endParaRPr>
        </a:p>
        <a:p>
          <a:pPr latinLnBrk="1"/>
          <a:r>
            <a:rPr lang="ko-KR" altLang="en-US" dirty="0" smtClean="0">
              <a:latin typeface="a옛날목욕탕L" pitchFamily="18" charset="-127"/>
              <a:ea typeface="a옛날목욕탕L" pitchFamily="18" charset="-127"/>
            </a:rPr>
            <a:t> 함께 프로젝트 진행 </a:t>
          </a:r>
          <a:endParaRPr lang="ko-KR" altLang="en-US" dirty="0">
            <a:latin typeface="a옛날목욕탕L" pitchFamily="18" charset="-127"/>
            <a:ea typeface="a옛날목욕탕L" pitchFamily="18" charset="-127"/>
          </a:endParaRPr>
        </a:p>
      </dgm:t>
    </dgm:pt>
    <dgm:pt modelId="{603EC9DF-2814-4EE5-899F-362C0C9735EF}" type="parTrans" cxnId="{F04552AC-7124-442D-B8AB-9C483EC6858E}">
      <dgm:prSet/>
      <dgm:spPr/>
      <dgm:t>
        <a:bodyPr/>
        <a:lstStyle/>
        <a:p>
          <a:pPr latinLnBrk="1"/>
          <a:endParaRPr lang="ko-KR" altLang="en-US">
            <a:latin typeface="a옛날목욕탕L" pitchFamily="18" charset="-127"/>
            <a:ea typeface="a옛날목욕탕L" pitchFamily="18" charset="-127"/>
          </a:endParaRPr>
        </a:p>
      </dgm:t>
    </dgm:pt>
    <dgm:pt modelId="{FE36E436-E230-4B48-894A-CA18A8B3CC97}" type="sibTrans" cxnId="{F04552AC-7124-442D-B8AB-9C483EC6858E}">
      <dgm:prSet/>
      <dgm:spPr/>
      <dgm:t>
        <a:bodyPr/>
        <a:lstStyle/>
        <a:p>
          <a:pPr latinLnBrk="1"/>
          <a:endParaRPr lang="ko-KR" altLang="en-US">
            <a:latin typeface="a옛날목욕탕L" pitchFamily="18" charset="-127"/>
            <a:ea typeface="a옛날목욕탕L" pitchFamily="18" charset="-127"/>
          </a:endParaRPr>
        </a:p>
      </dgm:t>
    </dgm:pt>
    <dgm:pt modelId="{E50466CD-B83E-4321-87C2-0488A457E3BF}" type="pres">
      <dgm:prSet presAssocID="{180C3223-453E-493C-9206-2FFCB3D883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BF4BFC8-DEC4-4928-9BDA-B72C1F9C7C40}" type="pres">
      <dgm:prSet presAssocID="{974A7507-9879-45A6-8D53-6A413F301580}" presName="node" presStyleLbl="node1" presStyleIdx="0" presStyleCnt="4" custLinFactNeighborX="-572" custLinFactNeighborY="-235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1FC530A-37E1-4D24-A365-A4F8A42BBBA8}" type="pres">
      <dgm:prSet presAssocID="{2B53B73E-7ABE-4282-B1C8-A4F925FCA6A8}" presName="sibTrans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FBC54A30-0A84-409A-8265-7DE95AADB2DA}" type="pres">
      <dgm:prSet presAssocID="{2B53B73E-7ABE-4282-B1C8-A4F925FCA6A8}" presName="connectorText" presStyleLbl="sibTrans2D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81B29D9E-5B7C-43D9-A7DD-538ECD833C13}" type="pres">
      <dgm:prSet presAssocID="{4E47E3F5-9623-47CD-B8C5-848A8BBCD24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77142B3-65A5-46DE-92F3-50D4FE21A214}" type="pres">
      <dgm:prSet presAssocID="{301DE7E4-D2DD-4A25-8F14-2C7EF19B82C1}" presName="sibTrans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3F9E0B13-710D-4172-BA32-E6615089FD64}" type="pres">
      <dgm:prSet presAssocID="{301DE7E4-D2DD-4A25-8F14-2C7EF19B82C1}" presName="connectorText" presStyleLbl="sibTrans2D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CF5A24D7-ECC9-4B03-9A8F-4C5E62A3BE98}" type="pres">
      <dgm:prSet presAssocID="{1E2A0F4F-3F71-4DD2-B081-863740AB63E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13B28F2-7977-4124-ADE3-3BBE3709F088}" type="pres">
      <dgm:prSet presAssocID="{E460F806-A2E2-4DDF-8BE7-54C0D5357B39}" presName="sibTrans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0302420A-C9B9-434C-9F80-CB720B5B8D12}" type="pres">
      <dgm:prSet presAssocID="{E460F806-A2E2-4DDF-8BE7-54C0D5357B39}" presName="connectorText" presStyleLbl="sibTrans2D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7E2C1058-D922-4A37-9880-C9F2E415F5DF}" type="pres">
      <dgm:prSet presAssocID="{92899046-4024-4F85-9A70-1876853B58C1}" presName="node" presStyleLbl="node1" presStyleIdx="3" presStyleCnt="4" custLinFactNeighborX="-106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9ECBF8C-3507-4F68-975C-94C8D94FC403}" type="presOf" srcId="{301DE7E4-D2DD-4A25-8F14-2C7EF19B82C1}" destId="{177142B3-65A5-46DE-92F3-50D4FE21A214}" srcOrd="0" destOrd="0" presId="urn:microsoft.com/office/officeart/2005/8/layout/process1"/>
    <dgm:cxn modelId="{B2DFB0CD-1FE5-479B-AB20-A01764BB4F3F}" type="presOf" srcId="{2B53B73E-7ABE-4282-B1C8-A4F925FCA6A8}" destId="{A1FC530A-37E1-4D24-A365-A4F8A42BBBA8}" srcOrd="0" destOrd="0" presId="urn:microsoft.com/office/officeart/2005/8/layout/process1"/>
    <dgm:cxn modelId="{380190D3-374B-423D-9831-B06A00D17EA4}" type="presOf" srcId="{92899046-4024-4F85-9A70-1876853B58C1}" destId="{7E2C1058-D922-4A37-9880-C9F2E415F5DF}" srcOrd="0" destOrd="0" presId="urn:microsoft.com/office/officeart/2005/8/layout/process1"/>
    <dgm:cxn modelId="{34D216D0-04A0-4C5B-A5D3-B3E30346C4CB}" type="presOf" srcId="{180C3223-453E-493C-9206-2FFCB3D88314}" destId="{E50466CD-B83E-4321-87C2-0488A457E3BF}" srcOrd="0" destOrd="0" presId="urn:microsoft.com/office/officeart/2005/8/layout/process1"/>
    <dgm:cxn modelId="{44A07118-3073-478F-BA12-62891AFD6A5D}" type="presOf" srcId="{974A7507-9879-45A6-8D53-6A413F301580}" destId="{CBF4BFC8-DEC4-4928-9BDA-B72C1F9C7C40}" srcOrd="0" destOrd="0" presId="urn:microsoft.com/office/officeart/2005/8/layout/process1"/>
    <dgm:cxn modelId="{0CAED7B9-A9C7-4B8C-B297-163CF96710BB}" type="presOf" srcId="{4E47E3F5-9623-47CD-B8C5-848A8BBCD244}" destId="{81B29D9E-5B7C-43D9-A7DD-538ECD833C13}" srcOrd="0" destOrd="0" presId="urn:microsoft.com/office/officeart/2005/8/layout/process1"/>
    <dgm:cxn modelId="{A82F5455-8578-4EDF-BE43-E0365FECCA17}" type="presOf" srcId="{E460F806-A2E2-4DDF-8BE7-54C0D5357B39}" destId="{413B28F2-7977-4124-ADE3-3BBE3709F088}" srcOrd="0" destOrd="0" presId="urn:microsoft.com/office/officeart/2005/8/layout/process1"/>
    <dgm:cxn modelId="{35357B81-8871-4C58-AC91-E5A72BD378A8}" type="presOf" srcId="{1E2A0F4F-3F71-4DD2-B081-863740AB63E2}" destId="{CF5A24D7-ECC9-4B03-9A8F-4C5E62A3BE98}" srcOrd="0" destOrd="0" presId="urn:microsoft.com/office/officeart/2005/8/layout/process1"/>
    <dgm:cxn modelId="{0A4A1FE3-799B-4E66-BE4A-A44FE2CC58CE}" srcId="{180C3223-453E-493C-9206-2FFCB3D88314}" destId="{1E2A0F4F-3F71-4DD2-B081-863740AB63E2}" srcOrd="2" destOrd="0" parTransId="{361138C0-7451-4BED-B2C3-FF3CA9986F0E}" sibTransId="{E460F806-A2E2-4DDF-8BE7-54C0D5357B39}"/>
    <dgm:cxn modelId="{2792E00B-FCFF-45F5-8476-CD4179422B2C}" type="presOf" srcId="{301DE7E4-D2DD-4A25-8F14-2C7EF19B82C1}" destId="{3F9E0B13-710D-4172-BA32-E6615089FD64}" srcOrd="1" destOrd="0" presId="urn:microsoft.com/office/officeart/2005/8/layout/process1"/>
    <dgm:cxn modelId="{3FE39BC8-6C49-4FBA-A44A-67239B2D09C9}" srcId="{180C3223-453E-493C-9206-2FFCB3D88314}" destId="{974A7507-9879-45A6-8D53-6A413F301580}" srcOrd="0" destOrd="0" parTransId="{5CB8F17E-AEDB-439C-8A64-EB16186923A4}" sibTransId="{2B53B73E-7ABE-4282-B1C8-A4F925FCA6A8}"/>
    <dgm:cxn modelId="{47A5065C-D2B8-4849-8C54-D65B09F057FF}" type="presOf" srcId="{E460F806-A2E2-4DDF-8BE7-54C0D5357B39}" destId="{0302420A-C9B9-434C-9F80-CB720B5B8D12}" srcOrd="1" destOrd="0" presId="urn:microsoft.com/office/officeart/2005/8/layout/process1"/>
    <dgm:cxn modelId="{20D68B08-9466-4684-93CF-4A5C54098BD0}" srcId="{180C3223-453E-493C-9206-2FFCB3D88314}" destId="{4E47E3F5-9623-47CD-B8C5-848A8BBCD244}" srcOrd="1" destOrd="0" parTransId="{82BD80DB-F4FB-469C-9A99-D8E6F901C4A0}" sibTransId="{301DE7E4-D2DD-4A25-8F14-2C7EF19B82C1}"/>
    <dgm:cxn modelId="{F04552AC-7124-442D-B8AB-9C483EC6858E}" srcId="{180C3223-453E-493C-9206-2FFCB3D88314}" destId="{92899046-4024-4F85-9A70-1876853B58C1}" srcOrd="3" destOrd="0" parTransId="{603EC9DF-2814-4EE5-899F-362C0C9735EF}" sibTransId="{FE36E436-E230-4B48-894A-CA18A8B3CC97}"/>
    <dgm:cxn modelId="{8103F467-3ABF-479D-870E-94993EFD4189}" type="presOf" srcId="{2B53B73E-7ABE-4282-B1C8-A4F925FCA6A8}" destId="{FBC54A30-0A84-409A-8265-7DE95AADB2DA}" srcOrd="1" destOrd="0" presId="urn:microsoft.com/office/officeart/2005/8/layout/process1"/>
    <dgm:cxn modelId="{8A0C735B-5110-4CD1-B013-3E5440A64586}" type="presParOf" srcId="{E50466CD-B83E-4321-87C2-0488A457E3BF}" destId="{CBF4BFC8-DEC4-4928-9BDA-B72C1F9C7C40}" srcOrd="0" destOrd="0" presId="urn:microsoft.com/office/officeart/2005/8/layout/process1"/>
    <dgm:cxn modelId="{CC142EA8-F43B-462C-A405-B69A2A911D08}" type="presParOf" srcId="{E50466CD-B83E-4321-87C2-0488A457E3BF}" destId="{A1FC530A-37E1-4D24-A365-A4F8A42BBBA8}" srcOrd="1" destOrd="0" presId="urn:microsoft.com/office/officeart/2005/8/layout/process1"/>
    <dgm:cxn modelId="{B9D6A69F-6B9A-4A34-A3B7-3D7800B602E6}" type="presParOf" srcId="{A1FC530A-37E1-4D24-A365-A4F8A42BBBA8}" destId="{FBC54A30-0A84-409A-8265-7DE95AADB2DA}" srcOrd="0" destOrd="0" presId="urn:microsoft.com/office/officeart/2005/8/layout/process1"/>
    <dgm:cxn modelId="{0CF8C832-CAEF-4ED3-8E37-A6B226536125}" type="presParOf" srcId="{E50466CD-B83E-4321-87C2-0488A457E3BF}" destId="{81B29D9E-5B7C-43D9-A7DD-538ECD833C13}" srcOrd="2" destOrd="0" presId="urn:microsoft.com/office/officeart/2005/8/layout/process1"/>
    <dgm:cxn modelId="{19F3AF07-AE16-4CF3-A16C-068E50ABE95B}" type="presParOf" srcId="{E50466CD-B83E-4321-87C2-0488A457E3BF}" destId="{177142B3-65A5-46DE-92F3-50D4FE21A214}" srcOrd="3" destOrd="0" presId="urn:microsoft.com/office/officeart/2005/8/layout/process1"/>
    <dgm:cxn modelId="{11DCD964-4522-439B-82F8-A24F4B3AC08F}" type="presParOf" srcId="{177142B3-65A5-46DE-92F3-50D4FE21A214}" destId="{3F9E0B13-710D-4172-BA32-E6615089FD64}" srcOrd="0" destOrd="0" presId="urn:microsoft.com/office/officeart/2005/8/layout/process1"/>
    <dgm:cxn modelId="{176985FF-49DB-47E3-893D-705EA43BCB5C}" type="presParOf" srcId="{E50466CD-B83E-4321-87C2-0488A457E3BF}" destId="{CF5A24D7-ECC9-4B03-9A8F-4C5E62A3BE98}" srcOrd="4" destOrd="0" presId="urn:microsoft.com/office/officeart/2005/8/layout/process1"/>
    <dgm:cxn modelId="{338967B1-D2FA-413B-9BCE-51A2AD4D4A4A}" type="presParOf" srcId="{E50466CD-B83E-4321-87C2-0488A457E3BF}" destId="{413B28F2-7977-4124-ADE3-3BBE3709F088}" srcOrd="5" destOrd="0" presId="urn:microsoft.com/office/officeart/2005/8/layout/process1"/>
    <dgm:cxn modelId="{70B821B0-A43E-4E0D-904F-9DC59E60926A}" type="presParOf" srcId="{413B28F2-7977-4124-ADE3-3BBE3709F088}" destId="{0302420A-C9B9-434C-9F80-CB720B5B8D12}" srcOrd="0" destOrd="0" presId="urn:microsoft.com/office/officeart/2005/8/layout/process1"/>
    <dgm:cxn modelId="{246AF058-6B7E-4C43-93C1-BC0DC1B8B3C7}" type="presParOf" srcId="{E50466CD-B83E-4321-87C2-0488A457E3BF}" destId="{7E2C1058-D922-4A37-9880-C9F2E415F5D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F4BFC8-DEC4-4928-9BDA-B72C1F9C7C40}">
      <dsp:nvSpPr>
        <dsp:cNvPr id="0" name=""/>
        <dsp:cNvSpPr/>
      </dsp:nvSpPr>
      <dsp:spPr>
        <a:xfrm>
          <a:off x="0" y="84901"/>
          <a:ext cx="1757111" cy="1350779"/>
        </a:xfrm>
        <a:prstGeom prst="roundRect">
          <a:avLst>
            <a:gd name="adj" fmla="val 10000"/>
          </a:avLst>
        </a:prstGeom>
        <a:solidFill>
          <a:srgbClr val="77B3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a옛날목욕탕L" pitchFamily="18" charset="-127"/>
              <a:ea typeface="a옛날목욕탕L" pitchFamily="18" charset="-127"/>
            </a:rPr>
            <a:t>엽서 대상 구상</a:t>
          </a:r>
          <a:endParaRPr lang="en-US" altLang="ko-KR" sz="1800" kern="1200" dirty="0" smtClean="0">
            <a:latin typeface="a옛날목욕탕L" pitchFamily="18" charset="-127"/>
            <a:ea typeface="a옛날목욕탕L" pitchFamily="18" charset="-127"/>
          </a:endParaRPr>
        </a:p>
      </dsp:txBody>
      <dsp:txXfrm>
        <a:off x="0" y="84901"/>
        <a:ext cx="1757111" cy="1350779"/>
      </dsp:txXfrm>
    </dsp:sp>
    <dsp:sp modelId="{A1FC530A-37E1-4D24-A365-A4F8A42BBBA8}">
      <dsp:nvSpPr>
        <dsp:cNvPr id="0" name=""/>
        <dsp:cNvSpPr/>
      </dsp:nvSpPr>
      <dsp:spPr>
        <a:xfrm rot="44361">
          <a:off x="1933811" y="558444"/>
          <a:ext cx="374668" cy="43576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700" kern="1200">
            <a:latin typeface="a옛날목욕탕L" pitchFamily="18" charset="-127"/>
            <a:ea typeface="a옛날목욕탕L" pitchFamily="18" charset="-127"/>
          </a:endParaRPr>
        </a:p>
      </dsp:txBody>
      <dsp:txXfrm rot="44361">
        <a:off x="1933811" y="558444"/>
        <a:ext cx="374668" cy="435763"/>
      </dsp:txXfrm>
    </dsp:sp>
    <dsp:sp modelId="{81B29D9E-5B7C-43D9-A7DD-538ECD833C13}">
      <dsp:nvSpPr>
        <dsp:cNvPr id="0" name=""/>
        <dsp:cNvSpPr/>
      </dsp:nvSpPr>
      <dsp:spPr>
        <a:xfrm>
          <a:off x="2463974" y="116698"/>
          <a:ext cx="1757111" cy="1350779"/>
        </a:xfrm>
        <a:prstGeom prst="roundRect">
          <a:avLst>
            <a:gd name="adj" fmla="val 10000"/>
          </a:avLst>
        </a:prstGeom>
        <a:solidFill>
          <a:srgbClr val="77B3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kern="1200" dirty="0" smtClean="0">
              <a:latin typeface="a옛날목욕탕L" pitchFamily="18" charset="-127"/>
              <a:ea typeface="a옛날목욕탕L" pitchFamily="18" charset="-127"/>
            </a:rPr>
            <a:t>조원 모두 </a:t>
          </a:r>
          <a:endParaRPr lang="en-US" altLang="ko-KR" sz="1600" kern="1200" dirty="0" smtClean="0">
            <a:latin typeface="a옛날목욕탕L" pitchFamily="18" charset="-127"/>
            <a:ea typeface="a옛날목욕탕L" pitchFamily="18" charset="-127"/>
          </a:endParaRPr>
        </a:p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kern="1200" dirty="0" smtClean="0">
              <a:latin typeface="a옛날목욕탕L" pitchFamily="18" charset="-127"/>
              <a:ea typeface="a옛날목욕탕L" pitchFamily="18" charset="-127"/>
            </a:rPr>
            <a:t>각 분야별로 </a:t>
          </a:r>
          <a:endParaRPr lang="en-US" altLang="ko-KR" sz="1600" kern="1200" dirty="0" smtClean="0">
            <a:latin typeface="a옛날목욕탕L" pitchFamily="18" charset="-127"/>
            <a:ea typeface="a옛날목욕탕L" pitchFamily="18" charset="-127"/>
          </a:endParaRPr>
        </a:p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kern="1200" dirty="0" smtClean="0">
              <a:latin typeface="a옛날목욕탕L" pitchFamily="18" charset="-127"/>
              <a:ea typeface="a옛날목욕탕L" pitchFamily="18" charset="-127"/>
            </a:rPr>
            <a:t>1</a:t>
          </a:r>
          <a:r>
            <a:rPr lang="ko-KR" altLang="en-US" sz="1600" kern="1200" dirty="0" smtClean="0">
              <a:latin typeface="a옛날목욕탕L" pitchFamily="18" charset="-127"/>
              <a:ea typeface="a옛날목욕탕L" pitchFamily="18" charset="-127"/>
            </a:rPr>
            <a:t>개씩 엽서 디자인 제작</a:t>
          </a:r>
          <a:endParaRPr lang="ko-KR" altLang="en-US" sz="1600" kern="1200" dirty="0">
            <a:latin typeface="a옛날목욕탕L" pitchFamily="18" charset="-127"/>
            <a:ea typeface="a옛날목욕탕L" pitchFamily="18" charset="-127"/>
          </a:endParaRPr>
        </a:p>
      </dsp:txBody>
      <dsp:txXfrm>
        <a:off x="2463974" y="116698"/>
        <a:ext cx="1757111" cy="1350779"/>
      </dsp:txXfrm>
    </dsp:sp>
    <dsp:sp modelId="{177142B3-65A5-46DE-92F3-50D4FE21A214}">
      <dsp:nvSpPr>
        <dsp:cNvPr id="0" name=""/>
        <dsp:cNvSpPr/>
      </dsp:nvSpPr>
      <dsp:spPr>
        <a:xfrm>
          <a:off x="4396796" y="574206"/>
          <a:ext cx="372507" cy="43576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700" kern="1200">
            <a:latin typeface="a옛날목욕탕L" pitchFamily="18" charset="-127"/>
            <a:ea typeface="a옛날목욕탕L" pitchFamily="18" charset="-127"/>
          </a:endParaRPr>
        </a:p>
      </dsp:txBody>
      <dsp:txXfrm>
        <a:off x="4396796" y="574206"/>
        <a:ext cx="372507" cy="435763"/>
      </dsp:txXfrm>
    </dsp:sp>
    <dsp:sp modelId="{CF5A24D7-ECC9-4B03-9A8F-4C5E62A3BE98}">
      <dsp:nvSpPr>
        <dsp:cNvPr id="0" name=""/>
        <dsp:cNvSpPr/>
      </dsp:nvSpPr>
      <dsp:spPr>
        <a:xfrm>
          <a:off x="4923930" y="116698"/>
          <a:ext cx="1757111" cy="1350779"/>
        </a:xfrm>
        <a:prstGeom prst="roundRect">
          <a:avLst>
            <a:gd name="adj" fmla="val 10000"/>
          </a:avLst>
        </a:prstGeom>
        <a:solidFill>
          <a:srgbClr val="77B3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100" kern="1200" dirty="0" smtClean="0">
              <a:latin typeface="a옛날목욕탕L" pitchFamily="18" charset="-127"/>
              <a:ea typeface="a옛날목욕탕L" pitchFamily="18" charset="-127"/>
            </a:rPr>
            <a:t>8</a:t>
          </a:r>
          <a:r>
            <a:rPr lang="ko-KR" altLang="en-US" sz="2100" kern="1200" dirty="0" smtClean="0">
              <a:latin typeface="a옛날목욕탕L" pitchFamily="18" charset="-127"/>
              <a:ea typeface="a옛날목욕탕L" pitchFamily="18" charset="-127"/>
            </a:rPr>
            <a:t>개 디자인 </a:t>
          </a:r>
          <a:endParaRPr lang="en-US" altLang="ko-KR" sz="2100" kern="1200" dirty="0" smtClean="0">
            <a:latin typeface="a옛날목욕탕L" pitchFamily="18" charset="-127"/>
            <a:ea typeface="a옛날목욕탕L" pitchFamily="18" charset="-127"/>
          </a:endParaRPr>
        </a:p>
        <a:p>
          <a:pPr lvl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kern="1200" dirty="0" smtClean="0">
              <a:latin typeface="a옛날목욕탕L" pitchFamily="18" charset="-127"/>
              <a:ea typeface="a옛날목욕탕L" pitchFamily="18" charset="-127"/>
            </a:rPr>
            <a:t>선택 </a:t>
          </a:r>
          <a:endParaRPr lang="ko-KR" altLang="en-US" sz="2100" kern="1200" dirty="0">
            <a:latin typeface="a옛날목욕탕L" pitchFamily="18" charset="-127"/>
            <a:ea typeface="a옛날목욕탕L" pitchFamily="18" charset="-127"/>
          </a:endParaRPr>
        </a:p>
      </dsp:txBody>
      <dsp:txXfrm>
        <a:off x="4923930" y="116698"/>
        <a:ext cx="1757111" cy="1350779"/>
      </dsp:txXfrm>
    </dsp:sp>
    <dsp:sp modelId="{413B28F2-7977-4124-ADE3-3BBE3709F088}">
      <dsp:nvSpPr>
        <dsp:cNvPr id="0" name=""/>
        <dsp:cNvSpPr/>
      </dsp:nvSpPr>
      <dsp:spPr>
        <a:xfrm>
          <a:off x="6854886" y="574206"/>
          <a:ext cx="368551" cy="435763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700" kern="1200">
            <a:latin typeface="a옛날목욕탕L" pitchFamily="18" charset="-127"/>
            <a:ea typeface="a옛날목욕탕L" pitchFamily="18" charset="-127"/>
          </a:endParaRPr>
        </a:p>
      </dsp:txBody>
      <dsp:txXfrm>
        <a:off x="6854886" y="574206"/>
        <a:ext cx="368551" cy="435763"/>
      </dsp:txXfrm>
    </dsp:sp>
    <dsp:sp modelId="{7E2C1058-D922-4A37-9880-C9F2E415F5DF}">
      <dsp:nvSpPr>
        <dsp:cNvPr id="0" name=""/>
        <dsp:cNvSpPr/>
      </dsp:nvSpPr>
      <dsp:spPr>
        <a:xfrm>
          <a:off x="7376421" y="116698"/>
          <a:ext cx="1757111" cy="1350779"/>
        </a:xfrm>
        <a:prstGeom prst="roundRect">
          <a:avLst>
            <a:gd name="adj" fmla="val 10000"/>
          </a:avLst>
        </a:prstGeom>
        <a:solidFill>
          <a:srgbClr val="77B3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kern="1200" dirty="0" smtClean="0">
              <a:latin typeface="a옛날목욕탕L" pitchFamily="18" charset="-127"/>
              <a:ea typeface="a옛날목욕탕L" pitchFamily="18" charset="-127"/>
            </a:rPr>
            <a:t>피켓활동과</a:t>
          </a:r>
          <a:endParaRPr lang="en-US" altLang="ko-KR" sz="2100" kern="1200" dirty="0" smtClean="0">
            <a:latin typeface="a옛날목욕탕L" pitchFamily="18" charset="-127"/>
            <a:ea typeface="a옛날목욕탕L" pitchFamily="18" charset="-127"/>
          </a:endParaRPr>
        </a:p>
        <a:p>
          <a:pPr lvl="0" algn="ctr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kern="1200" dirty="0" smtClean="0">
              <a:latin typeface="a옛날목욕탕L" pitchFamily="18" charset="-127"/>
              <a:ea typeface="a옛날목욕탕L" pitchFamily="18" charset="-127"/>
            </a:rPr>
            <a:t> 함께 프로젝트 진행 </a:t>
          </a:r>
          <a:endParaRPr lang="ko-KR" altLang="en-US" sz="2100" kern="1200" dirty="0">
            <a:latin typeface="a옛날목욕탕L" pitchFamily="18" charset="-127"/>
            <a:ea typeface="a옛날목욕탕L" pitchFamily="18" charset="-127"/>
          </a:endParaRPr>
        </a:p>
      </dsp:txBody>
      <dsp:txXfrm>
        <a:off x="7376421" y="116698"/>
        <a:ext cx="1757111" cy="1350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BDCF0-3DF3-43D8-AF82-103545138C59}" type="datetimeFigureOut">
              <a:rPr lang="ko-KR" altLang="en-US" smtClean="0"/>
              <a:pPr/>
              <a:t>2014-06-05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81E8C-0F6A-4FDE-90F6-FE5F892AF5F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경제</a:t>
            </a:r>
            <a:r>
              <a:rPr lang="en-US" altLang="ko-KR" dirty="0" smtClean="0"/>
              <a:t>- </a:t>
            </a:r>
            <a:r>
              <a:rPr lang="ko-KR" altLang="en-US" dirty="0" smtClean="0"/>
              <a:t>경영</a:t>
            </a:r>
            <a:endParaRPr lang="en-US" altLang="ko-KR" dirty="0" smtClean="0"/>
          </a:p>
          <a:p>
            <a:r>
              <a:rPr lang="ko-KR" altLang="en-US" dirty="0" smtClean="0"/>
              <a:t>가족 간의 다문화 이해하기 프로젝트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81E8C-0F6A-4FDE-90F6-FE5F892AF5FA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무언가족 </a:t>
            </a:r>
            <a:r>
              <a:rPr lang="ko-KR" altLang="en-US" dirty="0" err="1" smtClean="0"/>
              <a:t>캡쳐</a:t>
            </a:r>
            <a:r>
              <a:rPr lang="ko-KR" altLang="en-US" dirty="0" smtClean="0"/>
              <a:t> 사진은 따로 </a:t>
            </a:r>
            <a:r>
              <a:rPr lang="ko-KR" altLang="en-US" dirty="0" err="1" smtClean="0"/>
              <a:t>넣을거지</a:t>
            </a:r>
            <a:r>
              <a:rPr lang="en-US" altLang="ko-KR" dirty="0" smtClean="0"/>
              <a:t>???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81E8C-0F6A-4FDE-90F6-FE5F892AF5FA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81E8C-0F6A-4FDE-90F6-FE5F892AF5FA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이것도  이따 </a:t>
            </a:r>
            <a:r>
              <a:rPr lang="en-US" altLang="ko-KR" dirty="0" smtClean="0"/>
              <a:t>15</a:t>
            </a:r>
            <a:r>
              <a:rPr lang="ko-KR" altLang="en-US" dirty="0" smtClean="0"/>
              <a:t>페이지 </a:t>
            </a:r>
            <a:r>
              <a:rPr lang="ko-KR" altLang="en-US" dirty="0" err="1" smtClean="0"/>
              <a:t>처럼</a:t>
            </a:r>
            <a:r>
              <a:rPr lang="ko-KR" altLang="en-US" dirty="0" smtClean="0"/>
              <a:t> 바꿀게</a:t>
            </a:r>
            <a:r>
              <a:rPr lang="en-US" altLang="ko-KR" dirty="0" smtClean="0"/>
              <a:t>!!!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81E8C-0F6A-4FDE-90F6-FE5F892AF5FA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아쉬운 부분은 발표할 때 하려고</a:t>
            </a:r>
            <a:r>
              <a:rPr lang="en-US" altLang="ko-KR" dirty="0" smtClean="0"/>
              <a:t>~ </a:t>
            </a:r>
          </a:p>
          <a:p>
            <a:r>
              <a:rPr lang="ko-KR" altLang="en-US" dirty="0" smtClean="0"/>
              <a:t>너무 길게 쓰면 </a:t>
            </a:r>
            <a:r>
              <a:rPr lang="ko-KR" altLang="en-US" dirty="0" err="1" smtClean="0"/>
              <a:t>정신없을</a:t>
            </a:r>
            <a:r>
              <a:rPr lang="ko-KR" altLang="en-US" dirty="0" smtClean="0"/>
              <a:t> 것 같아서 </a:t>
            </a:r>
            <a:r>
              <a:rPr lang="ko-KR" altLang="en-US" dirty="0" err="1" smtClean="0"/>
              <a:t>ㅠㅠ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81E8C-0F6A-4FDE-90F6-FE5F892AF5FA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81E8C-0F6A-4FDE-90F6-FE5F892AF5FA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81E8C-0F6A-4FDE-90F6-FE5F892AF5FA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40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1667-DD0B-4DF4-9B5D-4AC61A8EA750}" type="datetimeFigureOut">
              <a:rPr lang="ko-KR" altLang="en-US" smtClean="0"/>
              <a:pPr/>
              <a:t>2014-06-05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9BD-DD7A-4683-AA9B-51CE24EFB49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52508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1667-DD0B-4DF4-9B5D-4AC61A8EA750}" type="datetimeFigureOut">
              <a:rPr lang="ko-KR" altLang="en-US" smtClean="0"/>
              <a:pPr/>
              <a:t>2014-06-05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9BD-DD7A-4683-AA9B-51CE24EFB49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9059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51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51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1667-DD0B-4DF4-9B5D-4AC61A8EA750}" type="datetimeFigureOut">
              <a:rPr lang="ko-KR" altLang="en-US" smtClean="0"/>
              <a:pPr/>
              <a:t>2014-06-05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9BD-DD7A-4683-AA9B-51CE24EFB49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5900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1667-DD0B-4DF4-9B5D-4AC61A8EA750}" type="datetimeFigureOut">
              <a:rPr lang="ko-KR" altLang="en-US" smtClean="0"/>
              <a:pPr/>
              <a:t>2014-06-05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9BD-DD7A-4683-AA9B-51CE24EFB49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69835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1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22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1667-DD0B-4DF4-9B5D-4AC61A8EA750}" type="datetimeFigureOut">
              <a:rPr lang="ko-KR" altLang="en-US" smtClean="0"/>
              <a:pPr/>
              <a:t>2014-06-05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9BD-DD7A-4683-AA9B-51CE24EFB49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94283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1667-DD0B-4DF4-9B5D-4AC61A8EA750}" type="datetimeFigureOut">
              <a:rPr lang="ko-KR" altLang="en-US" smtClean="0"/>
              <a:pPr/>
              <a:t>2014-06-05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9BD-DD7A-4683-AA9B-51CE24EFB49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85579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1667-DD0B-4DF4-9B5D-4AC61A8EA750}" type="datetimeFigureOut">
              <a:rPr lang="ko-KR" altLang="en-US" smtClean="0"/>
              <a:pPr/>
              <a:t>2014-06-05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9BD-DD7A-4683-AA9B-51CE24EFB49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5696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1667-DD0B-4DF4-9B5D-4AC61A8EA750}" type="datetimeFigureOut">
              <a:rPr lang="ko-KR" altLang="en-US" smtClean="0"/>
              <a:pPr/>
              <a:t>2014-06-05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9BD-DD7A-4683-AA9B-51CE24EFB49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1399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1667-DD0B-4DF4-9B5D-4AC61A8EA750}" type="datetimeFigureOut">
              <a:rPr lang="ko-KR" altLang="en-US" smtClean="0"/>
              <a:pPr/>
              <a:t>2014-06-05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9BD-DD7A-4683-AA9B-51CE24EFB49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4942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8" y="273064"/>
            <a:ext cx="55377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1667-DD0B-4DF4-9B5D-4AC61A8EA750}" type="datetimeFigureOut">
              <a:rPr lang="ko-KR" altLang="en-US" smtClean="0"/>
              <a:pPr/>
              <a:t>2014-06-05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9BD-DD7A-4683-AA9B-51CE24EFB49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710105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1667-DD0B-4DF4-9B5D-4AC61A8EA750}" type="datetimeFigureOut">
              <a:rPr lang="ko-KR" altLang="en-US" smtClean="0"/>
              <a:pPr/>
              <a:t>2014-06-05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09BD-DD7A-4683-AA9B-51CE24EFB49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76306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6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F1667-DD0B-4DF4-9B5D-4AC61A8EA750}" type="datetimeFigureOut">
              <a:rPr lang="ko-KR" altLang="en-US" smtClean="0"/>
              <a:pPr/>
              <a:t>2014-06-05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6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6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609BD-DD7A-4683-AA9B-51CE24EFB49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3292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/>
          </a:fgClr>
          <a:bgClr>
            <a:schemeClr val="accent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2360712" y="1268760"/>
            <a:ext cx="4898357" cy="4896544"/>
            <a:chOff x="265967" y="1052736"/>
            <a:chExt cx="2932943" cy="2952328"/>
          </a:xfrm>
          <a:solidFill>
            <a:schemeClr val="bg1"/>
          </a:solidFill>
        </p:grpSpPr>
        <p:grpSp>
          <p:nvGrpSpPr>
            <p:cNvPr id="18" name="그룹 17"/>
            <p:cNvGrpSpPr/>
            <p:nvPr/>
          </p:nvGrpSpPr>
          <p:grpSpPr>
            <a:xfrm>
              <a:off x="265967" y="1052736"/>
              <a:ext cx="2932943" cy="2952328"/>
              <a:chOff x="320876" y="1844824"/>
              <a:chExt cx="3744416" cy="3816424"/>
            </a:xfrm>
            <a:grpFill/>
          </p:grpSpPr>
          <p:sp>
            <p:nvSpPr>
              <p:cNvPr id="23" name="타원 22"/>
              <p:cNvSpPr/>
              <p:nvPr/>
            </p:nvSpPr>
            <p:spPr>
              <a:xfrm>
                <a:off x="320876" y="1844824"/>
                <a:ext cx="3744416" cy="3816424"/>
              </a:xfrm>
              <a:prstGeom prst="ellipse">
                <a:avLst/>
              </a:prstGeom>
              <a:grpFill/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4" name="타원 23"/>
              <p:cNvSpPr/>
              <p:nvPr/>
            </p:nvSpPr>
            <p:spPr>
              <a:xfrm>
                <a:off x="486643" y="2024844"/>
                <a:ext cx="3412882" cy="3456384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912700" y="1617152"/>
              <a:ext cx="1595275" cy="38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36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장미다방" pitchFamily="18" charset="-127"/>
                  <a:ea typeface="a장미다방" pitchFamily="18" charset="-127"/>
                </a:rPr>
                <a:t>신의 선물</a:t>
              </a:r>
              <a:endParaRPr lang="en-US" altLang="ko-KR" sz="3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장미다방" pitchFamily="18" charset="-127"/>
                <a:ea typeface="a장미다방" pitchFamily="18" charset="-127"/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1257625" y="2224984"/>
              <a:ext cx="480190" cy="50944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" name="이등변 삼각형 20"/>
            <p:cNvSpPr/>
            <p:nvPr/>
          </p:nvSpPr>
          <p:spPr>
            <a:xfrm>
              <a:off x="1171394" y="2485483"/>
              <a:ext cx="646733" cy="998582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5" name="타원 24"/>
          <p:cNvSpPr/>
          <p:nvPr/>
        </p:nvSpPr>
        <p:spPr>
          <a:xfrm>
            <a:off x="3440837" y="3645024"/>
            <a:ext cx="576064" cy="5760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이등변 삼각형 25"/>
          <p:cNvSpPr/>
          <p:nvPr/>
        </p:nvSpPr>
        <p:spPr>
          <a:xfrm>
            <a:off x="3296821" y="3933056"/>
            <a:ext cx="864096" cy="1296144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타원 26"/>
          <p:cNvSpPr/>
          <p:nvPr/>
        </p:nvSpPr>
        <p:spPr>
          <a:xfrm>
            <a:off x="4880992" y="3429000"/>
            <a:ext cx="792088" cy="7920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타원 27"/>
          <p:cNvSpPr/>
          <p:nvPr/>
        </p:nvSpPr>
        <p:spPr>
          <a:xfrm>
            <a:off x="5745088" y="3717032"/>
            <a:ext cx="576064" cy="5760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이등변 삼각형 28"/>
          <p:cNvSpPr/>
          <p:nvPr/>
        </p:nvSpPr>
        <p:spPr>
          <a:xfrm>
            <a:off x="4808984" y="3861048"/>
            <a:ext cx="936104" cy="136815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이등변 삼각형 29"/>
          <p:cNvSpPr/>
          <p:nvPr/>
        </p:nvSpPr>
        <p:spPr>
          <a:xfrm>
            <a:off x="5601072" y="3933056"/>
            <a:ext cx="864096" cy="1296144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936776" y="6237312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  <a:latin typeface="a옛날목욕탕L" pitchFamily="18" charset="-127"/>
                <a:ea typeface="a옛날목욕탕L" pitchFamily="18" charset="-127"/>
              </a:rPr>
              <a:t>우리의 가족은 신이 주신 선물입니다</a:t>
            </a:r>
            <a:r>
              <a:rPr lang="en-US" altLang="ko-KR" b="1" dirty="0" smtClean="0">
                <a:solidFill>
                  <a:schemeClr val="bg1"/>
                </a:solidFill>
                <a:latin typeface="a옛날목욕탕L" pitchFamily="18" charset="-127"/>
                <a:ea typeface="a옛날목욕탕L" pitchFamily="18" charset="-127"/>
              </a:rPr>
              <a:t>.</a:t>
            </a:r>
            <a:endParaRPr lang="ko-KR" altLang="en-US" b="1" dirty="0">
              <a:solidFill>
                <a:schemeClr val="bg1"/>
              </a:solidFill>
              <a:latin typeface="a옛날목욕탕L" pitchFamily="18" charset="-127"/>
              <a:ea typeface="a옛날목욕탕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3721142"/>
      </p:ext>
    </p:extLst>
  </p:cSld>
  <p:clrMapOvr>
    <a:masterClrMapping/>
  </p:clrMapOvr>
  <p:transition advTm="195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21" y="1167388"/>
            <a:ext cx="2729182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칭찬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920552" y="1844825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가족 간의 문화이해를 위해 실시하는 프로젝트</a:t>
            </a:r>
            <a:endParaRPr lang="en-US" altLang="ko-KR" sz="1400" dirty="0">
              <a:latin typeface="a옛날목욕탕L" pitchFamily="18" charset="-127"/>
              <a:ea typeface="a옛날목욕탕L" pitchFamily="18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4528" y="2348895"/>
            <a:ext cx="86409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ko-KR" sz="1400" b="1" dirty="0" smtClean="0">
                <a:latin typeface="a옛날목욕탕L" pitchFamily="18" charset="-127"/>
                <a:ea typeface="a옛날목욕탕L" pitchFamily="18" charset="-127"/>
              </a:rPr>
              <a:t>  </a:t>
            </a:r>
            <a:r>
              <a:rPr lang="ko-KR" altLang="en-US" sz="1400" b="1" dirty="0" smtClean="0">
                <a:latin typeface="a옛날목욕탕L" pitchFamily="18" charset="-127"/>
                <a:ea typeface="a옛날목욕탕L" pitchFamily="18" charset="-127"/>
              </a:rPr>
              <a:t>목적 </a:t>
            </a:r>
            <a:endParaRPr lang="ko-KR" altLang="en-US" sz="1400" dirty="0" smtClean="0">
              <a:latin typeface="a옛날목욕탕L" pitchFamily="18" charset="-127"/>
              <a:ea typeface="a옛날목욕탕L" pitchFamily="18" charset="-127"/>
            </a:endParaRPr>
          </a:p>
          <a:p>
            <a:pPr>
              <a:buFontTx/>
              <a:buChar char="-"/>
            </a:pPr>
            <a:r>
              <a:rPr lang="en-US" altLang="ko-KR" sz="1400" dirty="0" smtClean="0">
                <a:latin typeface="a옛날목욕탕L" pitchFamily="18" charset="-127"/>
                <a:ea typeface="a옛날목욕탕L" pitchFamily="18" charset="-127"/>
              </a:rPr>
              <a:t> </a:t>
            </a:r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가족 구성원에게 관심을 가지고 이것을 직접 표현</a:t>
            </a:r>
            <a:endParaRPr lang="en-US" altLang="ko-KR" sz="1400" dirty="0" smtClean="0">
              <a:latin typeface="a옛날목욕탕L" pitchFamily="18" charset="-127"/>
              <a:ea typeface="a옛날목욕탕L" pitchFamily="18" charset="-127"/>
            </a:endParaRPr>
          </a:p>
          <a:p>
            <a:pPr>
              <a:buFontTx/>
              <a:buChar char="-"/>
            </a:pPr>
            <a:r>
              <a:rPr lang="en-US" altLang="ko-KR" sz="1400" dirty="0" smtClean="0">
                <a:latin typeface="a옛날목욕탕L" pitchFamily="18" charset="-127"/>
                <a:ea typeface="a옛날목욕탕L" pitchFamily="18" charset="-127"/>
              </a:rPr>
              <a:t> </a:t>
            </a:r>
            <a:r>
              <a:rPr lang="ko-KR" altLang="en-US" sz="1400" dirty="0" err="1" smtClean="0">
                <a:latin typeface="a옛날목욕탕L" pitchFamily="18" charset="-127"/>
                <a:ea typeface="a옛날목욕탕L" pitchFamily="18" charset="-127"/>
              </a:rPr>
              <a:t>그동안</a:t>
            </a:r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 못 했던 감사의 마음을 전달</a:t>
            </a:r>
            <a:endParaRPr lang="en-US" altLang="ko-KR" sz="1400" dirty="0" smtClean="0">
              <a:latin typeface="a옛날목욕탕L" pitchFamily="18" charset="-127"/>
              <a:ea typeface="a옛날목욕탕L" pitchFamily="18" charset="-127"/>
            </a:endParaRPr>
          </a:p>
          <a:p>
            <a:pPr>
              <a:buFontTx/>
              <a:buChar char="-"/>
            </a:pPr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 서로의 마음을 이해할 수 있는 기회 제공</a:t>
            </a:r>
            <a:endParaRPr lang="en-US" altLang="ko-KR" sz="1400" dirty="0" smtClean="0">
              <a:latin typeface="a옛날목욕탕L" pitchFamily="18" charset="-127"/>
              <a:ea typeface="a옛날목욕탕L" pitchFamily="18" charset="-127"/>
            </a:endParaRPr>
          </a:p>
          <a:p>
            <a:endParaRPr lang="en-US" altLang="ko-KR" sz="1400" dirty="0" smtClean="0">
              <a:latin typeface="a옛날목욕탕L" pitchFamily="18" charset="-127"/>
              <a:ea typeface="a옛날목욕탕L" pitchFamily="18" charset="-127"/>
            </a:endParaRPr>
          </a:p>
        </p:txBody>
      </p:sp>
      <p:cxnSp>
        <p:nvCxnSpPr>
          <p:cNvPr id="47" name="직선 연결선 46"/>
          <p:cNvCxnSpPr/>
          <p:nvPr/>
        </p:nvCxnSpPr>
        <p:spPr>
          <a:xfrm>
            <a:off x="0" y="6093296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프젝트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4528" y="3717033"/>
            <a:ext cx="864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1400" b="1" dirty="0" smtClean="0">
                <a:latin typeface="a옛날목욕탕L" pitchFamily="18" charset="-127"/>
                <a:ea typeface="a옛날목욕탕L" pitchFamily="18" charset="-127"/>
              </a:rPr>
              <a:t> 진행 방식</a:t>
            </a:r>
            <a:endParaRPr lang="ko-KR" altLang="en-US" sz="1400" dirty="0" smtClean="0">
              <a:latin typeface="a옛날목욕탕L" pitchFamily="18" charset="-127"/>
              <a:ea typeface="a옛날목욕탕L" pitchFamily="18" charset="-127"/>
            </a:endParaRPr>
          </a:p>
        </p:txBody>
      </p:sp>
      <p:grpSp>
        <p:nvGrpSpPr>
          <p:cNvPr id="50" name="그룹 49"/>
          <p:cNvGrpSpPr/>
          <p:nvPr/>
        </p:nvGrpSpPr>
        <p:grpSpPr>
          <a:xfrm>
            <a:off x="1352607" y="4365118"/>
            <a:ext cx="7272808" cy="1456597"/>
            <a:chOff x="1568624" y="4365104"/>
            <a:chExt cx="6604000" cy="1456597"/>
          </a:xfrm>
        </p:grpSpPr>
        <p:sp>
          <p:nvSpPr>
            <p:cNvPr id="51" name="톱니 모양의 오른쪽 화살표 50"/>
            <p:cNvSpPr/>
            <p:nvPr/>
          </p:nvSpPr>
          <p:spPr>
            <a:xfrm>
              <a:off x="1568624" y="4809479"/>
              <a:ext cx="6604000" cy="592501"/>
            </a:xfrm>
            <a:prstGeom prst="notchedRightArrow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자유형 51"/>
            <p:cNvSpPr/>
            <p:nvPr/>
          </p:nvSpPr>
          <p:spPr>
            <a:xfrm>
              <a:off x="2353258" y="4365104"/>
              <a:ext cx="1915417" cy="592501"/>
            </a:xfrm>
            <a:custGeom>
              <a:avLst/>
              <a:gdLst>
                <a:gd name="connsiteX0" fmla="*/ 0 w 1915417"/>
                <a:gd name="connsiteY0" fmla="*/ 0 h 592501"/>
                <a:gd name="connsiteX1" fmla="*/ 1915417 w 1915417"/>
                <a:gd name="connsiteY1" fmla="*/ 0 h 592501"/>
                <a:gd name="connsiteX2" fmla="*/ 1915417 w 1915417"/>
                <a:gd name="connsiteY2" fmla="*/ 592501 h 592501"/>
                <a:gd name="connsiteX3" fmla="*/ 0 w 1915417"/>
                <a:gd name="connsiteY3" fmla="*/ 592501 h 592501"/>
                <a:gd name="connsiteX4" fmla="*/ 0 w 1915417"/>
                <a:gd name="connsiteY4" fmla="*/ 0 h 59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5417" h="592501">
                  <a:moveTo>
                    <a:pt x="0" y="0"/>
                  </a:moveTo>
                  <a:lnTo>
                    <a:pt x="1915417" y="0"/>
                  </a:lnTo>
                  <a:lnTo>
                    <a:pt x="1915417" y="592501"/>
                  </a:lnTo>
                  <a:lnTo>
                    <a:pt x="0" y="592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113792" numCol="1" spcCol="1270" anchor="b" anchorCtr="0">
              <a:noAutofit/>
            </a:bodyPr>
            <a:lstStyle/>
            <a:p>
              <a:pPr lvl="0" algn="ctr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600" kern="1200" dirty="0" smtClean="0">
                  <a:latin typeface="a옛날목욕탕L" pitchFamily="18" charset="-127"/>
                  <a:ea typeface="a옛날목욕탕L" pitchFamily="18" charset="-127"/>
                </a:rPr>
                <a:t>가족에게 알리지 않고 칭찬 진행</a:t>
              </a:r>
              <a:endParaRPr lang="ko-KR" altLang="en-US" sz="1600" kern="1200" dirty="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53" name="타원 52"/>
            <p:cNvSpPr/>
            <p:nvPr/>
          </p:nvSpPr>
          <p:spPr>
            <a:xfrm>
              <a:off x="2455172" y="5031667"/>
              <a:ext cx="148125" cy="1481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자유형 53"/>
            <p:cNvSpPr/>
            <p:nvPr/>
          </p:nvSpPr>
          <p:spPr>
            <a:xfrm>
              <a:off x="3726367" y="5229200"/>
              <a:ext cx="1915417" cy="592501"/>
            </a:xfrm>
            <a:custGeom>
              <a:avLst/>
              <a:gdLst>
                <a:gd name="connsiteX0" fmla="*/ 0 w 1915417"/>
                <a:gd name="connsiteY0" fmla="*/ 0 h 592501"/>
                <a:gd name="connsiteX1" fmla="*/ 1915417 w 1915417"/>
                <a:gd name="connsiteY1" fmla="*/ 0 h 592501"/>
                <a:gd name="connsiteX2" fmla="*/ 1915417 w 1915417"/>
                <a:gd name="connsiteY2" fmla="*/ 592501 h 592501"/>
                <a:gd name="connsiteX3" fmla="*/ 0 w 1915417"/>
                <a:gd name="connsiteY3" fmla="*/ 592501 h 592501"/>
                <a:gd name="connsiteX4" fmla="*/ 0 w 1915417"/>
                <a:gd name="connsiteY4" fmla="*/ 0 h 59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5417" h="592501">
                  <a:moveTo>
                    <a:pt x="0" y="0"/>
                  </a:moveTo>
                  <a:lnTo>
                    <a:pt x="1915417" y="0"/>
                  </a:lnTo>
                  <a:lnTo>
                    <a:pt x="1915417" y="592501"/>
                  </a:lnTo>
                  <a:lnTo>
                    <a:pt x="0" y="592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lvl="0" algn="ctr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600" kern="1200" smtClean="0">
                  <a:latin typeface="a옛날목욕탕L" pitchFamily="18" charset="-127"/>
                  <a:ea typeface="a옛날목욕탕L" pitchFamily="18" charset="-127"/>
                </a:rPr>
                <a:t>가족에게 알</a:t>
              </a:r>
              <a:r>
                <a:rPr lang="ko-KR" altLang="en-US" sz="1600" smtClean="0">
                  <a:latin typeface="a옛날목욕탕L" pitchFamily="18" charset="-127"/>
                  <a:ea typeface="a옛날목욕탕L" pitchFamily="18" charset="-127"/>
                </a:rPr>
                <a:t>리고</a:t>
              </a:r>
              <a:endParaRPr lang="en-US" altLang="ko-KR" sz="1600" kern="1200" dirty="0" smtClean="0">
                <a:latin typeface="a옛날목욕탕L" pitchFamily="18" charset="-127"/>
                <a:ea typeface="a옛날목욕탕L" pitchFamily="18" charset="-127"/>
              </a:endParaRPr>
            </a:p>
            <a:p>
              <a:pPr lvl="0" algn="ctr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600" kern="1200" dirty="0" smtClean="0">
                  <a:latin typeface="a옛날목욕탕L" pitchFamily="18" charset="-127"/>
                  <a:ea typeface="a옛날목욕탕L" pitchFamily="18" charset="-127"/>
                </a:rPr>
                <a:t>반응 인터뷰</a:t>
              </a:r>
              <a:endParaRPr lang="ko-KR" altLang="en-US" sz="1600" kern="1200" dirty="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55" name="타원 54"/>
            <p:cNvSpPr/>
            <p:nvPr/>
          </p:nvSpPr>
          <p:spPr>
            <a:xfrm>
              <a:off x="4641773" y="5013176"/>
              <a:ext cx="148125" cy="1481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자유형 55"/>
            <p:cNvSpPr/>
            <p:nvPr/>
          </p:nvSpPr>
          <p:spPr>
            <a:xfrm>
              <a:off x="4837931" y="4365104"/>
              <a:ext cx="1915417" cy="592501"/>
            </a:xfrm>
            <a:custGeom>
              <a:avLst/>
              <a:gdLst>
                <a:gd name="connsiteX0" fmla="*/ 0 w 1915417"/>
                <a:gd name="connsiteY0" fmla="*/ 0 h 592501"/>
                <a:gd name="connsiteX1" fmla="*/ 1915417 w 1915417"/>
                <a:gd name="connsiteY1" fmla="*/ 0 h 592501"/>
                <a:gd name="connsiteX2" fmla="*/ 1915417 w 1915417"/>
                <a:gd name="connsiteY2" fmla="*/ 592501 h 592501"/>
                <a:gd name="connsiteX3" fmla="*/ 0 w 1915417"/>
                <a:gd name="connsiteY3" fmla="*/ 592501 h 592501"/>
                <a:gd name="connsiteX4" fmla="*/ 0 w 1915417"/>
                <a:gd name="connsiteY4" fmla="*/ 0 h 59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5417" h="592501">
                  <a:moveTo>
                    <a:pt x="0" y="0"/>
                  </a:moveTo>
                  <a:lnTo>
                    <a:pt x="1915417" y="0"/>
                  </a:lnTo>
                  <a:lnTo>
                    <a:pt x="1915417" y="592501"/>
                  </a:lnTo>
                  <a:lnTo>
                    <a:pt x="0" y="592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113792" numCol="1" spcCol="1270" anchor="b" anchorCtr="0">
              <a:noAutofit/>
            </a:bodyPr>
            <a:lstStyle/>
            <a:p>
              <a:pPr lvl="0" algn="ctr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600" kern="1200" dirty="0" smtClean="0">
                  <a:latin typeface="a옛날목욕탕L" pitchFamily="18" charset="-127"/>
                  <a:ea typeface="a옛날목욕탕L" pitchFamily="18" charset="-127"/>
                </a:rPr>
                <a:t>가족에게 알린 후 칭찬 진행</a:t>
              </a:r>
              <a:endParaRPr lang="ko-KR" altLang="en-US" sz="1600" kern="1200" dirty="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57" name="타원 56"/>
            <p:cNvSpPr/>
            <p:nvPr/>
          </p:nvSpPr>
          <p:spPr>
            <a:xfrm>
              <a:off x="6799515" y="5013176"/>
              <a:ext cx="148125" cy="14812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59" name="TextBox 58"/>
          <p:cNvSpPr txBox="1"/>
          <p:nvPr/>
        </p:nvSpPr>
        <p:spPr>
          <a:xfrm>
            <a:off x="4520955" y="4581135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2</a:t>
            </a:r>
            <a:r>
              <a:rPr lang="ko-KR" altLang="en-US" dirty="0" smtClean="0">
                <a:solidFill>
                  <a:srgbClr val="FF0000"/>
                </a:solidFill>
              </a:rPr>
              <a:t>주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072680" y="522920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시작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97216" y="522920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4</a:t>
            </a:r>
            <a:r>
              <a:rPr lang="ko-KR" altLang="en-US" dirty="0" smtClean="0">
                <a:solidFill>
                  <a:srgbClr val="FF0000"/>
                </a:solidFill>
              </a:rPr>
              <a:t>주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ransition advTm="5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38" grpId="0"/>
      <p:bldP spid="59" grpId="0"/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21" y="1167388"/>
            <a:ext cx="2729182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칭찬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cxnSp>
        <p:nvCxnSpPr>
          <p:cNvPr id="47" name="직선 연결선 46"/>
          <p:cNvCxnSpPr/>
          <p:nvPr/>
        </p:nvCxnSpPr>
        <p:spPr>
          <a:xfrm>
            <a:off x="0" y="6093296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프젝트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7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01" name="_x143820896" descr="EMB00001148178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473" y="2348880"/>
            <a:ext cx="4251325" cy="2304256"/>
          </a:xfrm>
          <a:prstGeom prst="rect">
            <a:avLst/>
          </a:prstGeom>
          <a:noFill/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7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03" name="_x143824992" descr="EMB00001148178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6976" y="2348882"/>
            <a:ext cx="4305300" cy="2351087"/>
          </a:xfrm>
          <a:prstGeom prst="rect">
            <a:avLst/>
          </a:prstGeom>
          <a:noFill/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7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05" name="_x143962688" descr="EMB00001148178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6580" y="2348880"/>
            <a:ext cx="4162425" cy="2230438"/>
          </a:xfrm>
          <a:prstGeom prst="rect">
            <a:avLst/>
          </a:prstGeom>
          <a:noFill/>
        </p:spPr>
      </p:pic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7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07" name="_x144048008" descr="EMB00001148178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57056" y="2348880"/>
            <a:ext cx="4292600" cy="2343150"/>
          </a:xfrm>
          <a:prstGeom prst="rect">
            <a:avLst/>
          </a:prstGeom>
          <a:noFill/>
        </p:spPr>
      </p:pic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7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09" name="_x143962688" descr="EMB00001148178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476" y="4522801"/>
            <a:ext cx="4271963" cy="2335213"/>
          </a:xfrm>
          <a:prstGeom prst="rect">
            <a:avLst/>
          </a:prstGeom>
          <a:noFill/>
        </p:spPr>
      </p:pic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7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11" name="_x144048008" descr="EMB00001148178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12640" y="4498989"/>
            <a:ext cx="4306888" cy="2359025"/>
          </a:xfrm>
          <a:prstGeom prst="rect">
            <a:avLst/>
          </a:prstGeom>
          <a:noFill/>
        </p:spPr>
      </p:pic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7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13" name="_x143962688" descr="EMB00001148178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96821" y="4508500"/>
            <a:ext cx="4314825" cy="2349500"/>
          </a:xfrm>
          <a:prstGeom prst="rect">
            <a:avLst/>
          </a:prstGeom>
          <a:noFill/>
        </p:spPr>
      </p:pic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7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15" name="_x144048008" descr="EMB00001148178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85048" y="4471997"/>
            <a:ext cx="4364038" cy="2386013"/>
          </a:xfrm>
          <a:prstGeom prst="rect">
            <a:avLst/>
          </a:prstGeom>
          <a:noFill/>
        </p:spPr>
      </p:pic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7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17" name="_x143962688" descr="EMB00001148178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36583" y="3068974"/>
            <a:ext cx="4694238" cy="2581275"/>
          </a:xfrm>
          <a:prstGeom prst="rect">
            <a:avLst/>
          </a:prstGeom>
          <a:noFill/>
        </p:spPr>
      </p:pic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7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19" name="_x143824992" descr="EMB00001148178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84856" y="3068974"/>
            <a:ext cx="4729163" cy="2617787"/>
          </a:xfrm>
          <a:prstGeom prst="rect">
            <a:avLst/>
          </a:prstGeom>
          <a:noFill/>
        </p:spPr>
      </p:pic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7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21" name="_x143824992" descr="EMB00001148178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4688" y="2924954"/>
            <a:ext cx="5073650" cy="2885633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920552" y="1844825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참고자료 </a:t>
            </a:r>
            <a:r>
              <a:rPr lang="en-US" altLang="ko-KR" sz="1400" dirty="0" smtClean="0">
                <a:latin typeface="a옛날목욕탕L" pitchFamily="18" charset="-127"/>
                <a:ea typeface="a옛날목욕탕L" pitchFamily="18" charset="-127"/>
              </a:rPr>
              <a:t>– EBS </a:t>
            </a:r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지식채널</a:t>
            </a:r>
            <a:r>
              <a:rPr lang="en-US" altLang="ko-KR" sz="1400" dirty="0" smtClean="0">
                <a:latin typeface="a옛날목욕탕L" pitchFamily="18" charset="-127"/>
                <a:ea typeface="a옛날목욕탕L" pitchFamily="18" charset="-127"/>
              </a:rPr>
              <a:t>e “</a:t>
            </a:r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엄마가 울었다</a:t>
            </a:r>
            <a:r>
              <a:rPr lang="en-US" altLang="ko-KR" sz="1400" dirty="0" smtClean="0">
                <a:latin typeface="a옛날목욕탕L" pitchFamily="18" charset="-127"/>
                <a:ea typeface="a옛날목욕탕L" pitchFamily="18" charset="-127"/>
              </a:rPr>
              <a:t>”</a:t>
            </a:r>
            <a:endParaRPr lang="en-US" altLang="ko-KR" sz="1400" dirty="0">
              <a:latin typeface="a옛날목욕탕L" pitchFamily="18" charset="-127"/>
              <a:ea typeface="a옛날목욕탕L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ransition advTm="155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416496" y="1124758"/>
            <a:ext cx="2664296" cy="683207"/>
            <a:chOff x="4824910" y="1143142"/>
            <a:chExt cx="2759316" cy="683207"/>
          </a:xfrm>
        </p:grpSpPr>
        <p:sp>
          <p:nvSpPr>
            <p:cNvPr id="27" name="TextBox 26"/>
            <p:cNvSpPr txBox="1"/>
            <p:nvPr/>
          </p:nvSpPr>
          <p:spPr>
            <a:xfrm>
              <a:off x="5112941" y="1143142"/>
              <a:ext cx="23221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칭찬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0" y="1460552"/>
              <a:ext cx="269176" cy="365797"/>
              <a:chOff x="4267194" y="1507482"/>
              <a:chExt cx="541876" cy="746468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327865" y="1594475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8544" y="1916832"/>
            <a:ext cx="3489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4</a:t>
            </a:r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주간의 칭찬 일지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47" name="직선 연결선 46"/>
          <p:cNvCxnSpPr/>
          <p:nvPr/>
        </p:nvCxnSpPr>
        <p:spPr>
          <a:xfrm>
            <a:off x="0" y="6165304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그림 25" descr="IMG_37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92896"/>
            <a:ext cx="4531148" cy="3528392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pic>
        <p:nvPicPr>
          <p:cNvPr id="36" name="그림 35" descr="KakaoTalk_20140604_1232276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5400000">
            <a:off x="5549516" y="1664808"/>
            <a:ext cx="3600400" cy="5112569"/>
          </a:xfrm>
          <a:prstGeom prst="rect">
            <a:avLst/>
          </a:prstGeom>
        </p:spPr>
      </p:pic>
      <p:pic>
        <p:nvPicPr>
          <p:cNvPr id="37" name="그림 36" descr="IMG_188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2720" y="2420888"/>
            <a:ext cx="5097016" cy="360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ransition advTm="4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21" y="1167388"/>
            <a:ext cx="2729182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칭찬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8544" y="1916835"/>
            <a:ext cx="3489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칭찬일지 </a:t>
            </a:r>
            <a:r>
              <a: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1</a:t>
            </a:r>
            <a:r>
              <a:rPr lang="ko-KR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주차</a:t>
            </a:r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47" name="직선 연결선 46"/>
          <p:cNvCxnSpPr/>
          <p:nvPr/>
        </p:nvCxnSpPr>
        <p:spPr>
          <a:xfrm>
            <a:off x="0" y="6165304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graphicFrame>
        <p:nvGraphicFramePr>
          <p:cNvPr id="36" name="표 35"/>
          <p:cNvGraphicFramePr>
            <a:graphicFrameLocks noGrp="1"/>
          </p:cNvGraphicFramePr>
          <p:nvPr/>
        </p:nvGraphicFramePr>
        <p:xfrm>
          <a:off x="200472" y="2420888"/>
          <a:ext cx="5328158" cy="1749912"/>
        </p:xfrm>
        <a:graphic>
          <a:graphicData uri="http://schemas.openxmlformats.org/drawingml/2006/table">
            <a:tbl>
              <a:tblPr/>
              <a:tblGrid>
                <a:gridCol w="936104"/>
                <a:gridCol w="4392054"/>
              </a:tblGrid>
              <a:tr h="1986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날짜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2014.04.30 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수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6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대상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동생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62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내용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카카오톡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 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하트이모티콘</a:t>
                      </a: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+</a:t>
                      </a:r>
                      <a:r>
                        <a:rPr lang="ko-KR" altLang="en-US" sz="1200" kern="0" spc="0" dirty="0" err="1" smtClean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화이팅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7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상대방 반응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?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57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 생각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물음표 하나만 답장이 와서 너무 당황스러워서 답장을 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못보냈다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7" name="표 36"/>
          <p:cNvGraphicFramePr>
            <a:graphicFrameLocks noGrp="1"/>
          </p:cNvGraphicFramePr>
          <p:nvPr/>
        </p:nvGraphicFramePr>
        <p:xfrm>
          <a:off x="1064568" y="4293096"/>
          <a:ext cx="5328592" cy="1679702"/>
        </p:xfrm>
        <a:graphic>
          <a:graphicData uri="http://schemas.openxmlformats.org/drawingml/2006/table">
            <a:tbl>
              <a:tblPr/>
              <a:tblGrid>
                <a:gridCol w="936104"/>
                <a:gridCol w="4392488"/>
              </a:tblGrid>
              <a:tr h="21336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날짜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2014. 04. 28 </a:t>
                      </a: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월요일 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대상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동생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내용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동생이 중간고사를 </a:t>
                      </a:r>
                      <a:r>
                        <a:rPr lang="ko-KR" altLang="en-US" sz="12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잘본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것 같다고 해서 잘했다고 칭찬해주었다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반응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아무런 반응이 없었다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7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느낀 점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나도 아무 느낌 없었다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8" name="그림 37" descr="IMG_186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9064" y="1052736"/>
            <a:ext cx="2520280" cy="3780420"/>
          </a:xfrm>
          <a:prstGeom prst="rect">
            <a:avLst/>
          </a:prstGeom>
        </p:spPr>
      </p:pic>
      <p:pic>
        <p:nvPicPr>
          <p:cNvPr id="39" name="그림 38" descr="IMG_186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3240" y="2060848"/>
            <a:ext cx="266159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21" y="1167388"/>
            <a:ext cx="2729182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칭찬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8544" y="1916835"/>
            <a:ext cx="3489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칭찬일지 </a:t>
            </a:r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2</a:t>
            </a:r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주차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47" name="직선 연결선 46"/>
          <p:cNvCxnSpPr/>
          <p:nvPr/>
        </p:nvCxnSpPr>
        <p:spPr>
          <a:xfrm>
            <a:off x="0" y="6165304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graphicFrame>
        <p:nvGraphicFramePr>
          <p:cNvPr id="26" name="표 25"/>
          <p:cNvGraphicFramePr>
            <a:graphicFrameLocks noGrp="1"/>
          </p:cNvGraphicFramePr>
          <p:nvPr/>
        </p:nvGraphicFramePr>
        <p:xfrm>
          <a:off x="776536" y="2420902"/>
          <a:ext cx="5688632" cy="1874899"/>
        </p:xfrm>
        <a:graphic>
          <a:graphicData uri="http://schemas.openxmlformats.org/drawingml/2006/table">
            <a:tbl>
              <a:tblPr/>
              <a:tblGrid>
                <a:gridCol w="887315"/>
                <a:gridCol w="4801317"/>
              </a:tblGrid>
              <a:tr h="4263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날짜 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5/3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3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대상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둘째 동생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내용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동생이 앞머리 없앴더니 전보다 더 예뻐 보여서 여신 같다고 칭찬해 줬더니 귀찮게 하지 말고 나가라고 했다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 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느낀 점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칭찬을 해줘도 왜 저러는지 모르겠다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사실 장난친 적이 너무 많아서 저런 반응은 당연하다는 생각도 했다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9" name="표 28"/>
          <p:cNvGraphicFramePr>
            <a:graphicFrameLocks noGrp="1"/>
          </p:cNvGraphicFramePr>
          <p:nvPr/>
        </p:nvGraphicFramePr>
        <p:xfrm>
          <a:off x="3512841" y="4365104"/>
          <a:ext cx="5616624" cy="1797042"/>
        </p:xfrm>
        <a:graphic>
          <a:graphicData uri="http://schemas.openxmlformats.org/drawingml/2006/table">
            <a:tbl>
              <a:tblPr/>
              <a:tblGrid>
                <a:gridCol w="876370"/>
                <a:gridCol w="4740254"/>
              </a:tblGrid>
              <a:tr h="27761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날짜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2014. 05. 06 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화요일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1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대상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동생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88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내용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동생이 학교 과제로 진로와 관련된 피켓을 만들어서 잘 만들었다고 칭찬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반응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대답하지 않았다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 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무시하는 것은 아니지만 대답할 필요를 못 느끼는 것 같다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1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느낀 점 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나도 대답을 듣지 않았지만 딱히 대답을 듣지 않아도 괜찮았다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21" y="1167388"/>
            <a:ext cx="2729182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칭찬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TextBox 44"/>
          <p:cNvSpPr txBox="1"/>
          <p:nvPr/>
        </p:nvSpPr>
        <p:spPr>
          <a:xfrm>
            <a:off x="272480" y="1844825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2</a:t>
            </a:r>
            <a:r>
              <a:rPr lang="ko-KR" alt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주후</a:t>
            </a:r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 칭찬프로젝트에 대해 설명했을 때 가족들의 반응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47" name="직선 연결선 46"/>
          <p:cNvCxnSpPr/>
          <p:nvPr/>
        </p:nvCxnSpPr>
        <p:spPr>
          <a:xfrm>
            <a:off x="0" y="6165304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모서리가 둥근 사각형 설명선 35"/>
          <p:cNvSpPr/>
          <p:nvPr/>
        </p:nvSpPr>
        <p:spPr>
          <a:xfrm>
            <a:off x="1280592" y="2780928"/>
            <a:ext cx="3096344" cy="1008112"/>
          </a:xfrm>
          <a:prstGeom prst="wedgeRoundRectCallout">
            <a:avLst>
              <a:gd name="adj1" fmla="val -54680"/>
              <a:gd name="adj2" fmla="val 2529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1훈롤리폴리 R" pitchFamily="18" charset="-127"/>
                <a:ea typeface="1훈롤리폴리 R" pitchFamily="18" charset="-127"/>
              </a:rPr>
              <a:t>하려면 제대로 해</a:t>
            </a:r>
            <a:r>
              <a:rPr lang="en-US" altLang="ko-KR" sz="2400" dirty="0" smtClean="0">
                <a:latin typeface="1훈롤리폴리 R" pitchFamily="18" charset="-127"/>
                <a:ea typeface="1훈롤리폴리 R" pitchFamily="18" charset="-127"/>
              </a:rPr>
              <a:t>~!</a:t>
            </a:r>
            <a:endParaRPr lang="ko-KR" altLang="en-US" sz="2400" dirty="0">
              <a:latin typeface="1훈롤리폴리 R" pitchFamily="18" charset="-127"/>
              <a:ea typeface="1훈롤리폴리 R" pitchFamily="18" charset="-127"/>
            </a:endParaRPr>
          </a:p>
        </p:txBody>
      </p:sp>
      <p:sp>
        <p:nvSpPr>
          <p:cNvPr id="37" name="모서리가 둥근 사각형 설명선 36"/>
          <p:cNvSpPr/>
          <p:nvPr/>
        </p:nvSpPr>
        <p:spPr>
          <a:xfrm flipH="1">
            <a:off x="4880992" y="4365104"/>
            <a:ext cx="3528392" cy="936104"/>
          </a:xfrm>
          <a:prstGeom prst="wedgeRoundRectCallout">
            <a:avLst>
              <a:gd name="adj1" fmla="val -54680"/>
              <a:gd name="adj2" fmla="val 7935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1훈롤리폴리 R" pitchFamily="18" charset="-127"/>
                <a:ea typeface="1훈롤리폴리 R" pitchFamily="18" charset="-127"/>
              </a:rPr>
              <a:t>어쩐지</a:t>
            </a:r>
            <a:r>
              <a:rPr lang="en-US" altLang="ko-KR" sz="2400" dirty="0" smtClean="0">
                <a:latin typeface="1훈롤리폴리 R" pitchFamily="18" charset="-127"/>
                <a:ea typeface="1훈롤리폴리 R" pitchFamily="18" charset="-127"/>
              </a:rPr>
              <a:t>……………</a:t>
            </a:r>
            <a:endParaRPr lang="ko-KR" altLang="en-US" sz="2400" dirty="0">
              <a:latin typeface="1훈롤리폴리 R" pitchFamily="18" charset="-127"/>
              <a:ea typeface="1훈롤리폴리 R" pitchFamily="18" charset="-127"/>
            </a:endParaRPr>
          </a:p>
        </p:txBody>
      </p:sp>
      <p:sp>
        <p:nvSpPr>
          <p:cNvPr id="38" name="모서리가 둥근 사각형 설명선 37"/>
          <p:cNvSpPr/>
          <p:nvPr/>
        </p:nvSpPr>
        <p:spPr>
          <a:xfrm>
            <a:off x="1280596" y="4365104"/>
            <a:ext cx="3168352" cy="936104"/>
          </a:xfrm>
          <a:prstGeom prst="wedgeRoundRectCallout">
            <a:avLst>
              <a:gd name="adj1" fmla="val -54680"/>
              <a:gd name="adj2" fmla="val 2529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1훈롤리폴리 R" pitchFamily="18" charset="-127"/>
                <a:ea typeface="1훈롤리폴리 R" pitchFamily="18" charset="-127"/>
              </a:rPr>
              <a:t>영혼 없이 칭찬하는데 </a:t>
            </a:r>
            <a:endParaRPr lang="en-US" altLang="ko-KR" sz="2400" dirty="0" smtClean="0">
              <a:latin typeface="1훈롤리폴리 R" pitchFamily="18" charset="-127"/>
              <a:ea typeface="1훈롤리폴리 R" pitchFamily="18" charset="-127"/>
            </a:endParaRPr>
          </a:p>
          <a:p>
            <a:pPr algn="ctr"/>
            <a:r>
              <a:rPr lang="ko-KR" altLang="en-US" sz="2400" dirty="0" smtClean="0">
                <a:latin typeface="1훈롤리폴리 R" pitchFamily="18" charset="-127"/>
                <a:ea typeface="1훈롤리폴리 R" pitchFamily="18" charset="-127"/>
              </a:rPr>
              <a:t>어떻게 모르겠어</a:t>
            </a:r>
            <a:r>
              <a:rPr lang="en-US" altLang="ko-KR" sz="2400" dirty="0" smtClean="0">
                <a:latin typeface="1훈롤리폴리 R" pitchFamily="18" charset="-127"/>
                <a:ea typeface="1훈롤리폴리 R" pitchFamily="18" charset="-127"/>
              </a:rPr>
              <a:t>?</a:t>
            </a:r>
            <a:endParaRPr lang="ko-KR" altLang="en-US" sz="2400" dirty="0">
              <a:latin typeface="1훈롤리폴리 R" pitchFamily="18" charset="-127"/>
              <a:ea typeface="1훈롤리폴리 R" pitchFamily="18" charset="-127"/>
            </a:endParaRPr>
          </a:p>
        </p:txBody>
      </p:sp>
      <p:sp>
        <p:nvSpPr>
          <p:cNvPr id="39" name="모서리가 둥근 사각형 설명선 38"/>
          <p:cNvSpPr/>
          <p:nvPr/>
        </p:nvSpPr>
        <p:spPr>
          <a:xfrm flipH="1">
            <a:off x="4880992" y="2780928"/>
            <a:ext cx="3600400" cy="1008112"/>
          </a:xfrm>
          <a:prstGeom prst="wedgeRoundRectCallout">
            <a:avLst>
              <a:gd name="adj1" fmla="val -54680"/>
              <a:gd name="adj2" fmla="val 7935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1훈롤리폴리 R" pitchFamily="18" charset="-127"/>
                <a:ea typeface="1훈롤리폴리 R" pitchFamily="18" charset="-127"/>
              </a:rPr>
              <a:t>칭찬프로젝트</a:t>
            </a:r>
            <a:r>
              <a:rPr lang="en-US" altLang="ko-KR" sz="2400" dirty="0" smtClean="0">
                <a:latin typeface="1훈롤리폴리 R" pitchFamily="18" charset="-127"/>
                <a:ea typeface="1훈롤리폴리 R" pitchFamily="18" charset="-127"/>
              </a:rPr>
              <a:t>? </a:t>
            </a:r>
          </a:p>
          <a:p>
            <a:pPr algn="ctr"/>
            <a:r>
              <a:rPr lang="ko-KR" altLang="en-US" sz="2400" dirty="0" smtClean="0">
                <a:latin typeface="1훈롤리폴리 R" pitchFamily="18" charset="-127"/>
                <a:ea typeface="1훈롤리폴리 R" pitchFamily="18" charset="-127"/>
              </a:rPr>
              <a:t>전혀 하는지 몰랐어</a:t>
            </a:r>
            <a:endParaRPr lang="ko-KR" altLang="en-US" sz="2400" dirty="0">
              <a:latin typeface="1훈롤리폴리 R" pitchFamily="18" charset="-127"/>
              <a:ea typeface="1훈롤리폴리 R" pitchFamily="18" charset="-127"/>
            </a:endParaRP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488" y="3094561"/>
            <a:ext cx="622486" cy="622485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1432" y="3094561"/>
            <a:ext cx="622486" cy="622485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488" y="4653150"/>
            <a:ext cx="622486" cy="622485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9424" y="4581142"/>
            <a:ext cx="622486" cy="62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6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21" y="1167388"/>
            <a:ext cx="2729182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칭찬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8544" y="1916835"/>
            <a:ext cx="3489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칭찬일지 </a:t>
            </a:r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3</a:t>
            </a:r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주차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47" name="직선 연결선 46"/>
          <p:cNvCxnSpPr/>
          <p:nvPr/>
        </p:nvCxnSpPr>
        <p:spPr>
          <a:xfrm>
            <a:off x="0" y="6165304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graphicFrame>
        <p:nvGraphicFramePr>
          <p:cNvPr id="26" name="표 25"/>
          <p:cNvGraphicFramePr>
            <a:graphicFrameLocks noGrp="1"/>
          </p:cNvGraphicFramePr>
          <p:nvPr/>
        </p:nvGraphicFramePr>
        <p:xfrm>
          <a:off x="272480" y="2420888"/>
          <a:ext cx="5904656" cy="1752600"/>
        </p:xfrm>
        <a:graphic>
          <a:graphicData uri="http://schemas.openxmlformats.org/drawingml/2006/table">
            <a:tbl>
              <a:tblPr/>
              <a:tblGrid>
                <a:gridCol w="921010"/>
                <a:gridCol w="4983646"/>
              </a:tblGrid>
              <a:tr h="2823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날짜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2014.5.12.(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프로젝트를 알림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3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대상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가족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엄마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아빠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오빠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3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내용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오늘도 모두 맑게 시작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~(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가족채팅방에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4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느낀 점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일요일날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프로젝트를 알렸다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가족들 모두 그냥 내가 기분이 좋았나 보다라고 할 뿐 프로젝트로 한 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것인줄은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몰랐다고 했다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이에 아빠가 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가족채팅방에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21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일간 웃기 프로젝트라는 글을 올리셨고 우리가족 다같이 웃기 프로젝트를 해보기로 했다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 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6" name="_x156277928" descr="EMB000019fc0a98"/>
          <p:cNvPicPr>
            <a:picLocks noChangeAspect="1" noChangeArrowheads="1"/>
          </p:cNvPicPr>
          <p:nvPr/>
        </p:nvPicPr>
        <p:blipFill>
          <a:blip r:embed="rId3" cstate="print"/>
          <a:srcRect t="4131"/>
          <a:stretch>
            <a:fillRect/>
          </a:stretch>
        </p:blipFill>
        <p:spPr bwMode="auto">
          <a:xfrm>
            <a:off x="5673080" y="790879"/>
            <a:ext cx="2376290" cy="4050589"/>
          </a:xfrm>
          <a:prstGeom prst="rect">
            <a:avLst/>
          </a:prstGeom>
          <a:noFill/>
        </p:spPr>
      </p:pic>
      <p:pic>
        <p:nvPicPr>
          <p:cNvPr id="37" name="_x156277928" descr="EMB000019fc0a9b"/>
          <p:cNvPicPr>
            <a:picLocks noChangeAspect="1" noChangeArrowheads="1"/>
          </p:cNvPicPr>
          <p:nvPr/>
        </p:nvPicPr>
        <p:blipFill>
          <a:blip r:embed="rId4" cstate="print"/>
          <a:srcRect t="4045"/>
          <a:stretch>
            <a:fillRect/>
          </a:stretch>
        </p:blipFill>
        <p:spPr bwMode="auto">
          <a:xfrm>
            <a:off x="7473280" y="1920969"/>
            <a:ext cx="2275706" cy="3882567"/>
          </a:xfrm>
          <a:prstGeom prst="rect">
            <a:avLst/>
          </a:prstGeom>
          <a:noFill/>
        </p:spPr>
      </p:pic>
      <p:graphicFrame>
        <p:nvGraphicFramePr>
          <p:cNvPr id="38" name="표 37"/>
          <p:cNvGraphicFramePr>
            <a:graphicFrameLocks noGrp="1"/>
          </p:cNvGraphicFramePr>
          <p:nvPr/>
        </p:nvGraphicFramePr>
        <p:xfrm>
          <a:off x="1064568" y="4365104"/>
          <a:ext cx="5544616" cy="1728190"/>
        </p:xfrm>
        <a:graphic>
          <a:graphicData uri="http://schemas.openxmlformats.org/drawingml/2006/table">
            <a:tbl>
              <a:tblPr/>
              <a:tblGrid>
                <a:gridCol w="864851"/>
                <a:gridCol w="4679765"/>
              </a:tblGrid>
              <a:tr h="41335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날짜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2014.05.13 </a:t>
                      </a: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화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71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대상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동생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71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내용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카카오톡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오늘 하루도 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잘보내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파이팅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~~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71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상대방 반응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“언니도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~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♥”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71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 생각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헐 드디어 긍정적인 답변을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.!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21" y="1167388"/>
            <a:ext cx="2729182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칭찬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8544" y="1916835"/>
            <a:ext cx="3489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칭찬일지 </a:t>
            </a:r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4</a:t>
            </a:r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주차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47" name="직선 연결선 46"/>
          <p:cNvCxnSpPr/>
          <p:nvPr/>
        </p:nvCxnSpPr>
        <p:spPr>
          <a:xfrm>
            <a:off x="0" y="6165304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graphicFrame>
        <p:nvGraphicFramePr>
          <p:cNvPr id="29" name="표 28"/>
          <p:cNvGraphicFramePr>
            <a:graphicFrameLocks noGrp="1"/>
          </p:cNvGraphicFramePr>
          <p:nvPr/>
        </p:nvGraphicFramePr>
        <p:xfrm>
          <a:off x="632520" y="2348880"/>
          <a:ext cx="5688198" cy="1781048"/>
        </p:xfrm>
        <a:graphic>
          <a:graphicData uri="http://schemas.openxmlformats.org/drawingml/2006/table">
            <a:tbl>
              <a:tblPr/>
              <a:tblGrid>
                <a:gridCol w="887247"/>
                <a:gridCol w="4800951"/>
              </a:tblGrid>
              <a:tr h="31826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날짜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5/20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6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대상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둘째동생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2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내용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머리가 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이쁘다고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또 다시 칭찬을 해줬다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쑥스러운지 그래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?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하고 웃었다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그러면서 기분 좋은지 자기가 앞머리 없앤 것은 신의 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한수였다면서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들떠있었다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느낀 점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그전에는 예뻐 보여도 마음속으로만 생각을 했는데 표현을 하니까 더 좋아하는 것 같다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6" name="표 35"/>
          <p:cNvGraphicFramePr>
            <a:graphicFrameLocks noGrp="1"/>
          </p:cNvGraphicFramePr>
          <p:nvPr/>
        </p:nvGraphicFramePr>
        <p:xfrm>
          <a:off x="3800878" y="4149080"/>
          <a:ext cx="5328159" cy="2020824"/>
        </p:xfrm>
        <a:graphic>
          <a:graphicData uri="http://schemas.openxmlformats.org/drawingml/2006/table">
            <a:tbl>
              <a:tblPr/>
              <a:tblGrid>
                <a:gridCol w="831088"/>
                <a:gridCol w="4497071"/>
              </a:tblGrid>
              <a:tr h="2823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날짜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2014.5.23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3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대상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아빠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3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내용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역시 아빠 최고</a:t>
                      </a:r>
                      <a:r>
                        <a:rPr lang="en-US" altLang="ko-KR" sz="1100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!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4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느낀 점 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아빠가 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이모티콘사용이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증가하셨다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예전 같으면 ‘그래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잘해라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.’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던지 ‘알겠다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 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좋은한주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보내거라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.’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라면 요즘에는 ‘파이팅 힘내라’라고 쓰여있는 토끼 이모티콘과 함께 ‘열심히 하는구나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~~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ㅋㅋ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’ 라고 온다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아빠가 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그렇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귀여운 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이모티콘을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쓰는 것이 신기하면서도 기분이 좋다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21" y="1167388"/>
            <a:ext cx="2729182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칭찬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8544" y="1916835"/>
            <a:ext cx="3489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칭찬일지 </a:t>
            </a:r>
            <a:r>
              <a:rPr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4</a:t>
            </a:r>
            <a:r>
              <a:rPr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주차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47" name="직선 연결선 46"/>
          <p:cNvCxnSpPr/>
          <p:nvPr/>
        </p:nvCxnSpPr>
        <p:spPr>
          <a:xfrm>
            <a:off x="0" y="6165304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graphicFrame>
        <p:nvGraphicFramePr>
          <p:cNvPr id="37" name="표 36"/>
          <p:cNvGraphicFramePr>
            <a:graphicFrameLocks noGrp="1"/>
          </p:cNvGraphicFramePr>
          <p:nvPr/>
        </p:nvGraphicFramePr>
        <p:xfrm>
          <a:off x="200472" y="2420888"/>
          <a:ext cx="4824536" cy="1788414"/>
        </p:xfrm>
        <a:graphic>
          <a:graphicData uri="http://schemas.openxmlformats.org/drawingml/2006/table">
            <a:tbl>
              <a:tblPr/>
              <a:tblGrid>
                <a:gridCol w="752533"/>
                <a:gridCol w="4072003"/>
              </a:tblGrid>
              <a:tr h="2561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날짜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2014.05.23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금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대상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아빠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내용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아빠 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일주일동안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우리 위해서 열심히 일해줘서 고마워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!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사랑해♥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상대방 반응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“아니야 뭘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~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아빠도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!”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5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 생각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한번 하기가 어렵지 나중에는 쉽게 나오는 것 같다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기분이 좋다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!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8" name="표 37"/>
          <p:cNvGraphicFramePr>
            <a:graphicFrameLocks noGrp="1"/>
          </p:cNvGraphicFramePr>
          <p:nvPr/>
        </p:nvGraphicFramePr>
        <p:xfrm>
          <a:off x="5025008" y="3356992"/>
          <a:ext cx="4680520" cy="1877566"/>
        </p:xfrm>
        <a:graphic>
          <a:graphicData uri="http://schemas.openxmlformats.org/drawingml/2006/table">
            <a:tbl>
              <a:tblPr/>
              <a:tblGrid>
                <a:gridCol w="730328"/>
                <a:gridCol w="3950192"/>
              </a:tblGrid>
              <a:tr h="39319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날짜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2014. 05. 25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일요일 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1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대상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동생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1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내용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동생에게 디자인한 엽서와 짤막한 편지를 써서 주었다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반응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처음에는 장난으로 받다가 편지를 진지하게 써주어서 그런지 반응이 평소와 달랐다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느낀 점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동생이 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감동받아하는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 것 같아 나에게도 색다른 경험이었다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 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9" name="표 38"/>
          <p:cNvGraphicFramePr>
            <a:graphicFrameLocks noGrp="1"/>
          </p:cNvGraphicFramePr>
          <p:nvPr/>
        </p:nvGraphicFramePr>
        <p:xfrm>
          <a:off x="200472" y="4437112"/>
          <a:ext cx="4824536" cy="1752600"/>
        </p:xfrm>
        <a:graphic>
          <a:graphicData uri="http://schemas.openxmlformats.org/drawingml/2006/table">
            <a:tbl>
              <a:tblPr/>
              <a:tblGrid>
                <a:gridCol w="792088"/>
                <a:gridCol w="4032448"/>
              </a:tblGrid>
              <a:tr h="2823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날짜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2014.5.20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3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대상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동생</a:t>
                      </a: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내용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머리 잘 묶었다고 예쁘다고 했다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동생은 “언니도 프로젝트 잘하는 것 같다”고 나를 놀렸다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01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느낀 점</a:t>
                      </a:r>
                      <a:endParaRPr lang="ko-KR" altLang="en-US" sz="1100" kern="0" spc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프로젝트임을 알고 나를 놀리지만 그래도 예쁘다고 하니깐 기분은 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좋아보였다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그리고 장난도 조금 더 많이 치는 것 같다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416503" y="980742"/>
            <a:ext cx="2592288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7" y="1172520"/>
              <a:ext cx="2387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칭찬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TextBox 44"/>
          <p:cNvSpPr txBox="1"/>
          <p:nvPr/>
        </p:nvSpPr>
        <p:spPr>
          <a:xfrm>
            <a:off x="560516" y="16288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결  과</a:t>
            </a:r>
            <a:endParaRPr lang="ko-KR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47" name="직선 연결선 46"/>
          <p:cNvCxnSpPr/>
          <p:nvPr/>
        </p:nvCxnSpPr>
        <p:spPr>
          <a:xfrm>
            <a:off x="0" y="6165304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9464" y="2780942"/>
            <a:ext cx="622486" cy="622485"/>
          </a:xfrm>
          <a:prstGeom prst="rect">
            <a:avLst/>
          </a:prstGeom>
        </p:spPr>
      </p:pic>
      <p:sp>
        <p:nvSpPr>
          <p:cNvPr id="37" name="모서리가 둥근 사각형 설명선 36"/>
          <p:cNvSpPr/>
          <p:nvPr/>
        </p:nvSpPr>
        <p:spPr>
          <a:xfrm>
            <a:off x="1352606" y="2060848"/>
            <a:ext cx="3672408" cy="1008112"/>
          </a:xfrm>
          <a:prstGeom prst="wedgeRoundRectCallout">
            <a:avLst>
              <a:gd name="adj1" fmla="val -54680"/>
              <a:gd name="adj2" fmla="val 2529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latin typeface="1훈롤리폴리 R" pitchFamily="18" charset="-127"/>
                <a:ea typeface="1훈롤리폴리 R" pitchFamily="18" charset="-127"/>
              </a:rPr>
              <a:t>가족들에게 칭찬을 하면 기분 좋아하는 모습이 보여서 나까지 기분이 좋았다</a:t>
            </a:r>
            <a:r>
              <a:rPr lang="en-US" altLang="ko-KR" sz="1600" dirty="0" smtClean="0">
                <a:latin typeface="1훈롤리폴리 R" pitchFamily="18" charset="-127"/>
                <a:ea typeface="1훈롤리폴리 R" pitchFamily="18" charset="-127"/>
              </a:rPr>
              <a:t>.</a:t>
            </a: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488" y="5085198"/>
            <a:ext cx="622486" cy="622485"/>
          </a:xfrm>
          <a:prstGeom prst="rect">
            <a:avLst/>
          </a:prstGeom>
        </p:spPr>
      </p:pic>
      <p:sp>
        <p:nvSpPr>
          <p:cNvPr id="40" name="모서리가 둥근 사각형 설명선 39"/>
          <p:cNvSpPr/>
          <p:nvPr/>
        </p:nvSpPr>
        <p:spPr>
          <a:xfrm>
            <a:off x="1208591" y="5013176"/>
            <a:ext cx="3816424" cy="936104"/>
          </a:xfrm>
          <a:prstGeom prst="wedgeRoundRectCallout">
            <a:avLst>
              <a:gd name="adj1" fmla="val -54680"/>
              <a:gd name="adj2" fmla="val 2529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latin typeface="1훈롤리폴리 R" pitchFamily="18" charset="-127"/>
                <a:ea typeface="1훈롤리폴리 R" pitchFamily="18" charset="-127"/>
              </a:rPr>
              <a:t>칭찬을 하니 대화가 더 잘 이어지는 느낌이다</a:t>
            </a:r>
            <a:endParaRPr lang="ko-KR" altLang="en-US" sz="1600" dirty="0">
              <a:latin typeface="1훈롤리폴리 R" pitchFamily="18" charset="-127"/>
              <a:ea typeface="1훈롤리폴리 R" pitchFamily="18" charset="-127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9464" y="4509134"/>
            <a:ext cx="622486" cy="622485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488" y="2420902"/>
            <a:ext cx="622486" cy="622485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488" y="3789045"/>
            <a:ext cx="622486" cy="622485"/>
          </a:xfrm>
          <a:prstGeom prst="rect">
            <a:avLst/>
          </a:prstGeom>
        </p:spPr>
      </p:pic>
      <p:sp>
        <p:nvSpPr>
          <p:cNvPr id="44" name="모서리가 둥근 사각형 설명선 43"/>
          <p:cNvSpPr/>
          <p:nvPr/>
        </p:nvSpPr>
        <p:spPr>
          <a:xfrm flipH="1">
            <a:off x="5025014" y="2708920"/>
            <a:ext cx="3816424" cy="1080120"/>
          </a:xfrm>
          <a:prstGeom prst="wedgeRoundRectCallout">
            <a:avLst>
              <a:gd name="adj1" fmla="val -54680"/>
              <a:gd name="adj2" fmla="val 7935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latin typeface="1훈롤리폴리 R" pitchFamily="18" charset="-127"/>
                <a:ea typeface="1훈롤리폴리 R" pitchFamily="18" charset="-127"/>
              </a:rPr>
              <a:t>칭찬을 하고 나면서 가족간의 사이가 좀 더 </a:t>
            </a:r>
            <a:r>
              <a:rPr lang="ko-KR" altLang="en-US" sz="1600" dirty="0" err="1" smtClean="0">
                <a:latin typeface="1훈롤리폴리 R" pitchFamily="18" charset="-127"/>
                <a:ea typeface="1훈롤리폴리 R" pitchFamily="18" charset="-127"/>
              </a:rPr>
              <a:t>화기애애</a:t>
            </a:r>
            <a:r>
              <a:rPr lang="ko-KR" altLang="en-US" sz="1600" dirty="0" smtClean="0">
                <a:latin typeface="1훈롤리폴리 R" pitchFamily="18" charset="-127"/>
                <a:ea typeface="1훈롤리폴리 R" pitchFamily="18" charset="-127"/>
              </a:rPr>
              <a:t> 해진 느낌이다</a:t>
            </a:r>
            <a:r>
              <a:rPr lang="en-US" altLang="ko-KR" sz="1600" dirty="0" smtClean="0">
                <a:latin typeface="1훈롤리폴리 R" pitchFamily="18" charset="-127"/>
                <a:ea typeface="1훈롤리폴리 R" pitchFamily="18" charset="-127"/>
              </a:rPr>
              <a:t>.</a:t>
            </a:r>
            <a:endParaRPr lang="ko-KR" altLang="en-US" sz="1600" dirty="0">
              <a:latin typeface="1훈롤리폴리 R" pitchFamily="18" charset="-127"/>
              <a:ea typeface="1훈롤리폴리 R" pitchFamily="18" charset="-127"/>
            </a:endParaRPr>
          </a:p>
        </p:txBody>
      </p:sp>
      <p:sp>
        <p:nvSpPr>
          <p:cNvPr id="46" name="모서리가 둥근 사각형 설명선 45"/>
          <p:cNvSpPr/>
          <p:nvPr/>
        </p:nvSpPr>
        <p:spPr>
          <a:xfrm>
            <a:off x="1280592" y="3573016"/>
            <a:ext cx="3744416" cy="936104"/>
          </a:xfrm>
          <a:prstGeom prst="wedgeRoundRectCallout">
            <a:avLst>
              <a:gd name="adj1" fmla="val -54680"/>
              <a:gd name="adj2" fmla="val 2529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latin typeface="1훈롤리폴리 R" pitchFamily="18" charset="-127"/>
                <a:ea typeface="1훈롤리폴리 R" pitchFamily="18" charset="-127"/>
              </a:rPr>
              <a:t>칭찬을 통해 가족 관계다 특별히 달라졌다기 보다는 좋았던 관계가 더 좋아진 것 같다</a:t>
            </a:r>
            <a:r>
              <a:rPr lang="en-US" altLang="ko-KR" sz="1600" dirty="0" smtClean="0">
                <a:latin typeface="1훈롤리폴리 R" pitchFamily="18" charset="-127"/>
                <a:ea typeface="1훈롤리폴리 R" pitchFamily="18" charset="-127"/>
              </a:rPr>
              <a:t>.</a:t>
            </a:r>
            <a:endParaRPr lang="ko-KR" altLang="en-US" sz="1600" dirty="0">
              <a:latin typeface="1훈롤리폴리 R" pitchFamily="18" charset="-127"/>
              <a:ea typeface="1훈롤리폴리 R" pitchFamily="18" charset="-127"/>
            </a:endParaRPr>
          </a:p>
        </p:txBody>
      </p:sp>
      <p:sp>
        <p:nvSpPr>
          <p:cNvPr id="48" name="모서리가 둥근 사각형 설명선 47"/>
          <p:cNvSpPr/>
          <p:nvPr/>
        </p:nvSpPr>
        <p:spPr>
          <a:xfrm flipH="1">
            <a:off x="5025014" y="4149080"/>
            <a:ext cx="3816424" cy="1080120"/>
          </a:xfrm>
          <a:prstGeom prst="wedgeRoundRectCallout">
            <a:avLst>
              <a:gd name="adj1" fmla="val -54680"/>
              <a:gd name="adj2" fmla="val 7935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latin typeface="1훈롤리폴리 R" pitchFamily="18" charset="-127"/>
                <a:ea typeface="1훈롤리폴리 R" pitchFamily="18" charset="-127"/>
              </a:rPr>
              <a:t>평소 무심코 지나쳤던 가족들의 행동이나 말을 관심을 가지고 이해하려는 마음으로 다시 보게  되었던 것 같다</a:t>
            </a:r>
            <a:r>
              <a:rPr lang="en-US" altLang="ko-KR" sz="1600" dirty="0" smtClean="0">
                <a:latin typeface="1훈롤리폴리 R" pitchFamily="18" charset="-127"/>
                <a:ea typeface="1훈롤리폴리 R" pitchFamily="18" charset="-127"/>
              </a:rPr>
              <a:t>.</a:t>
            </a:r>
            <a:endParaRPr lang="ko-KR" altLang="en-US" sz="1600" dirty="0">
              <a:latin typeface="1훈롤리폴리 R" pitchFamily="18" charset="-127"/>
              <a:ea typeface="1훈롤리폴리 R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44" grpId="0" animBg="1"/>
      <p:bldP spid="46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 descr="KakaoTalk_20140604_2057379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8584" y="1484784"/>
            <a:ext cx="7272808" cy="5092085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897223" y="116632"/>
            <a:ext cx="180020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512840" y="116632"/>
            <a:ext cx="3096344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itchFamily="18" charset="-127"/>
                <a:ea typeface="a옛날목욕탕B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itchFamily="18" charset="-127"/>
              <a:ea typeface="a옛날목욕탕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itchFamily="18" charset="-127"/>
                <a:ea typeface="a옛날목욕탕B" pitchFamily="18" charset="-127"/>
              </a:rPr>
              <a:t>END</a:t>
            </a:r>
            <a:endParaRPr lang="ko-KR" altLang="en-US" dirty="0">
              <a:latin typeface="a옛날목욕탕B" pitchFamily="18" charset="-127"/>
              <a:ea typeface="a옛날목욕탕B" pitchFamily="18" charset="-127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이등변 삼각형 14"/>
          <p:cNvSpPr/>
          <p:nvPr/>
        </p:nvSpPr>
        <p:spPr>
          <a:xfrm rot="10800000">
            <a:off x="78162" y="64844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itchFamily="18" charset="-127"/>
                <a:ea typeface="a옛날목욕탕B" pitchFamily="18" charset="-127"/>
              </a:rPr>
              <a:t>프로젝트 소개</a:t>
            </a:r>
            <a:endParaRPr lang="ko-KR" altLang="en-US" dirty="0">
              <a:latin typeface="a옛날목욕탕B" pitchFamily="18" charset="-127"/>
              <a:ea typeface="a옛날목욕탕B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368825" y="0"/>
            <a:ext cx="3168352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itchFamily="18" charset="-127"/>
                <a:ea typeface="a옛날목욕탕B" pitchFamily="18" charset="-127"/>
              </a:rPr>
              <a:t>프로젝트 계획</a:t>
            </a:r>
            <a:r>
              <a:rPr lang="en-US" altLang="ko-KR" dirty="0" smtClean="0">
                <a:latin typeface="a옛날목욕탕B" pitchFamily="18" charset="-127"/>
                <a:ea typeface="a옛날목욕탕B" pitchFamily="18" charset="-127"/>
              </a:rPr>
              <a:t>/</a:t>
            </a:r>
            <a:r>
              <a:rPr lang="ko-KR" altLang="en-US" dirty="0" smtClean="0">
                <a:latin typeface="a옛날목욕탕B" pitchFamily="18" charset="-127"/>
                <a:ea typeface="a옛날목욕탕B" pitchFamily="18" charset="-127"/>
              </a:rPr>
              <a:t>진행 및 결과</a:t>
            </a:r>
            <a:endParaRPr lang="ko-KR" altLang="en-US" dirty="0">
              <a:latin typeface="a옛날목욕탕B" pitchFamily="18" charset="-127"/>
              <a:ea typeface="a옛날목욕탕B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753200" y="0"/>
            <a:ext cx="187220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>
                <a:latin typeface="a옛날목욕탕B" pitchFamily="18" charset="-127"/>
                <a:ea typeface="a옛날목욕탕B" pitchFamily="18" charset="-127"/>
              </a:rPr>
              <a:t>프로젝트 정리</a:t>
            </a:r>
            <a:endParaRPr lang="ko-KR" altLang="en-US" dirty="0">
              <a:latin typeface="a옛날목욕탕B" pitchFamily="18" charset="-127"/>
              <a:ea typeface="a옛날목욕탕B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848544" y="1196752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400" spc="-145" dirty="0" smtClean="0">
                <a:solidFill>
                  <a:prstClr val="black"/>
                </a:solidFill>
                <a:latin typeface="a옛날목욕탕B" pitchFamily="18" charset="-127"/>
                <a:ea typeface="a옛날목욕탕B" pitchFamily="18" charset="-127"/>
              </a:rPr>
              <a:t>가족 간의 다문화 이해하기 프로젝트</a:t>
            </a:r>
          </a:p>
        </p:txBody>
      </p:sp>
      <p:sp>
        <p:nvSpPr>
          <p:cNvPr id="26" name="이등변 삼각형 25"/>
          <p:cNvSpPr/>
          <p:nvPr/>
        </p:nvSpPr>
        <p:spPr>
          <a:xfrm>
            <a:off x="920551" y="4149080"/>
            <a:ext cx="432049" cy="7920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이등변 삼각형 26"/>
          <p:cNvSpPr/>
          <p:nvPr/>
        </p:nvSpPr>
        <p:spPr>
          <a:xfrm>
            <a:off x="2000677" y="4077072"/>
            <a:ext cx="432049" cy="86409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이등변 삼각형 27"/>
          <p:cNvSpPr/>
          <p:nvPr/>
        </p:nvSpPr>
        <p:spPr>
          <a:xfrm>
            <a:off x="2432721" y="4149080"/>
            <a:ext cx="360040" cy="7920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타원 28"/>
          <p:cNvSpPr/>
          <p:nvPr/>
        </p:nvSpPr>
        <p:spPr>
          <a:xfrm>
            <a:off x="992567" y="393305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타원 29"/>
          <p:cNvSpPr/>
          <p:nvPr/>
        </p:nvSpPr>
        <p:spPr>
          <a:xfrm>
            <a:off x="2000677" y="3861048"/>
            <a:ext cx="432049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타원 30"/>
          <p:cNvSpPr/>
          <p:nvPr/>
        </p:nvSpPr>
        <p:spPr>
          <a:xfrm>
            <a:off x="2432721" y="4077072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2" name="직사각형 31"/>
          <p:cNvSpPr/>
          <p:nvPr/>
        </p:nvSpPr>
        <p:spPr>
          <a:xfrm>
            <a:off x="4880992" y="5877272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서울여자대학교 </a:t>
            </a:r>
            <a:r>
              <a:rPr lang="ko-KR" altLang="en-US" dirty="0" err="1" smtClean="0">
                <a:latin typeface="a옛날목욕탕L" pitchFamily="18" charset="-127"/>
                <a:ea typeface="a옛날목욕탕L" pitchFamily="18" charset="-127"/>
              </a:rPr>
              <a:t>바롬</a:t>
            </a:r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3 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행복하게 상생하기</a:t>
            </a:r>
            <a:endParaRPr lang="ko-KR" altLang="en-US" dirty="0">
              <a:latin typeface="a옛날목욕탕L" pitchFamily="18" charset="-127"/>
              <a:ea typeface="a옛날목욕탕L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92065969"/>
      </p:ext>
    </p:extLst>
  </p:cSld>
  <p:clrMapOvr>
    <a:masterClrMapping/>
  </p:clrMapOvr>
  <p:transition advTm="4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4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19" y="1167388"/>
            <a:ext cx="2418134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피켓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cxnSp>
        <p:nvCxnSpPr>
          <p:cNvPr id="47" name="직선 연결선 46"/>
          <p:cNvCxnSpPr/>
          <p:nvPr/>
        </p:nvCxnSpPr>
        <p:spPr>
          <a:xfrm>
            <a:off x="0" y="6093296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프젝트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0552" y="1844830"/>
            <a:ext cx="871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옛날목욕탕L" pitchFamily="18" charset="-127"/>
                <a:ea typeface="a옛날목욕탕L" pitchFamily="18" charset="-127"/>
              </a:rPr>
              <a:t>가족간에 존재하는 문화의 다양성에 대한 인식재고 </a:t>
            </a:r>
            <a:r>
              <a:rPr lang="en-US" altLang="ko-KR" sz="1600" dirty="0" smtClean="0">
                <a:latin typeface="a옛날목욕탕L" pitchFamily="18" charset="-127"/>
                <a:ea typeface="a옛날목욕탕L" pitchFamily="18" charset="-127"/>
              </a:rPr>
              <a:t>,  </a:t>
            </a: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칭찬 프로젝트와 엽서 프로젝트의 참여 유도</a:t>
            </a:r>
            <a:endParaRPr lang="en-US" altLang="ko-KR" sz="1600" dirty="0" smtClean="0">
              <a:latin typeface="a옛날목욕탕L" pitchFamily="18" charset="-127"/>
              <a:ea typeface="a옛날목욕탕L" pitchFamily="18" charset="-127"/>
            </a:endParaRPr>
          </a:p>
        </p:txBody>
      </p:sp>
      <p:pic>
        <p:nvPicPr>
          <p:cNvPr id="35" name="그림 34" descr="20140525_163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664" y="1340768"/>
            <a:ext cx="640871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19" y="1167388"/>
            <a:ext cx="2418134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피켓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cxnSp>
        <p:nvCxnSpPr>
          <p:cNvPr id="47" name="직선 연결선 46"/>
          <p:cNvCxnSpPr/>
          <p:nvPr/>
        </p:nvCxnSpPr>
        <p:spPr>
          <a:xfrm>
            <a:off x="0" y="6093296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프젝트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20552" y="1844825"/>
            <a:ext cx="8712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옛날목욕탕L" pitchFamily="18" charset="-127"/>
                <a:ea typeface="a옛날목욕탕L" pitchFamily="18" charset="-127"/>
              </a:rPr>
              <a:t>가족간에 존재하는 문화의 다양성에 대한 인식재고 </a:t>
            </a:r>
            <a:r>
              <a:rPr lang="en-US" altLang="ko-KR" sz="1400" dirty="0" smtClean="0">
                <a:latin typeface="a옛날목욕탕L" pitchFamily="18" charset="-127"/>
                <a:ea typeface="a옛날목욕탕L" pitchFamily="18" charset="-127"/>
              </a:rPr>
              <a:t>,  </a:t>
            </a:r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칭찬 프로젝트와 엽서 프로젝트의 참여 유도</a:t>
            </a:r>
            <a:endParaRPr lang="en-US" altLang="ko-KR" sz="1400" dirty="0" smtClean="0">
              <a:latin typeface="a옛날목욕탕L" pitchFamily="18" charset="-127"/>
              <a:ea typeface="a옛날목욕탕L" pitchFamily="18" charset="-127"/>
            </a:endParaRPr>
          </a:p>
        </p:txBody>
      </p:sp>
      <p:pic>
        <p:nvPicPr>
          <p:cNvPr id="41" name="그림 40" descr="20140525_1715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00808"/>
            <a:ext cx="6393160" cy="4392488"/>
          </a:xfrm>
          <a:prstGeom prst="rect">
            <a:avLst/>
          </a:prstGeom>
        </p:spPr>
      </p:pic>
      <p:pic>
        <p:nvPicPr>
          <p:cNvPr id="44" name="그림 43" descr="20140525_1715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12840" y="1700808"/>
            <a:ext cx="6393160" cy="4370239"/>
          </a:xfrm>
          <a:prstGeom prst="rect">
            <a:avLst/>
          </a:prstGeom>
        </p:spPr>
      </p:pic>
      <p:pic>
        <p:nvPicPr>
          <p:cNvPr id="45" name="그림 44" descr="20140525_1716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0552" y="1700808"/>
            <a:ext cx="5961112" cy="4370238"/>
          </a:xfrm>
          <a:prstGeom prst="rect">
            <a:avLst/>
          </a:prstGeom>
        </p:spPr>
      </p:pic>
      <p:pic>
        <p:nvPicPr>
          <p:cNvPr id="46" name="그림 45" descr="20140525_1717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56856" y="1700815"/>
            <a:ext cx="5817096" cy="444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19" y="1167388"/>
            <a:ext cx="2418134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피켓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cxnSp>
        <p:nvCxnSpPr>
          <p:cNvPr id="47" name="직선 연결선 46"/>
          <p:cNvCxnSpPr/>
          <p:nvPr/>
        </p:nvCxnSpPr>
        <p:spPr>
          <a:xfrm>
            <a:off x="0" y="6093296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프젝트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0552" y="1844825"/>
            <a:ext cx="8712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옛날목욕탕L" pitchFamily="18" charset="-127"/>
                <a:ea typeface="a옛날목욕탕L" pitchFamily="18" charset="-127"/>
              </a:rPr>
              <a:t>가족간에 존재하는 문화의 다양성에 대한 인식재고 </a:t>
            </a:r>
            <a:r>
              <a:rPr lang="en-US" altLang="ko-KR" sz="1400" dirty="0" smtClean="0">
                <a:latin typeface="a옛날목욕탕L" pitchFamily="18" charset="-127"/>
                <a:ea typeface="a옛날목욕탕L" pitchFamily="18" charset="-127"/>
              </a:rPr>
              <a:t>,  </a:t>
            </a:r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칭찬 프로젝트와 엽서 프로젝트의 참여 유도</a:t>
            </a:r>
            <a:endParaRPr lang="en-US" altLang="ko-KR" sz="1400" dirty="0" smtClean="0">
              <a:latin typeface="a옛날목욕탕L" pitchFamily="18" charset="-127"/>
              <a:ea typeface="a옛날목욕탕L" pitchFamily="18" charset="-127"/>
            </a:endParaRPr>
          </a:p>
        </p:txBody>
      </p:sp>
      <p:pic>
        <p:nvPicPr>
          <p:cNvPr id="29" name="그림 28" descr="20140525_1748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20888"/>
            <a:ext cx="6537176" cy="3794174"/>
          </a:xfrm>
          <a:prstGeom prst="rect">
            <a:avLst/>
          </a:prstGeom>
        </p:spPr>
      </p:pic>
      <p:pic>
        <p:nvPicPr>
          <p:cNvPr id="38" name="그림 37" descr="20140525_1748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4847" y="2420888"/>
            <a:ext cx="6321153" cy="3794174"/>
          </a:xfrm>
          <a:prstGeom prst="rect">
            <a:avLst/>
          </a:prstGeom>
        </p:spPr>
      </p:pic>
      <p:pic>
        <p:nvPicPr>
          <p:cNvPr id="40" name="그림 39" descr="20140525_1749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488" y="2348880"/>
            <a:ext cx="5889104" cy="3866182"/>
          </a:xfrm>
          <a:prstGeom prst="rect">
            <a:avLst/>
          </a:prstGeom>
        </p:spPr>
      </p:pic>
      <p:pic>
        <p:nvPicPr>
          <p:cNvPr id="44" name="그림 43" descr="20140525_1750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36776" y="2348880"/>
            <a:ext cx="6609184" cy="3888432"/>
          </a:xfrm>
          <a:prstGeom prst="rect">
            <a:avLst/>
          </a:prstGeom>
        </p:spPr>
      </p:pic>
      <p:pic>
        <p:nvPicPr>
          <p:cNvPr id="46" name="그림 45" descr="20140525_18123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204864"/>
            <a:ext cx="6537176" cy="401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19" y="1167388"/>
            <a:ext cx="2418134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피켓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cxnSp>
        <p:nvCxnSpPr>
          <p:cNvPr id="47" name="직선 연결선 46"/>
          <p:cNvCxnSpPr/>
          <p:nvPr/>
        </p:nvCxnSpPr>
        <p:spPr>
          <a:xfrm>
            <a:off x="0" y="6093296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프젝트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4529" y="2492902"/>
            <a:ext cx="84969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1600" b="1" dirty="0" smtClean="0">
                <a:latin typeface="a옛날목욕탕L" pitchFamily="18" charset="-127"/>
                <a:ea typeface="a옛날목욕탕L" pitchFamily="18" charset="-127"/>
              </a:rPr>
              <a:t>결과 </a:t>
            </a:r>
            <a:endParaRPr lang="ko-KR" altLang="en-US" sz="1600" dirty="0" smtClean="0">
              <a:latin typeface="a옛날목욕탕L" pitchFamily="18" charset="-127"/>
              <a:ea typeface="a옛날목욕탕L" pitchFamily="18" charset="-127"/>
            </a:endParaRPr>
          </a:p>
          <a:p>
            <a:endParaRPr lang="en-US" altLang="ko-KR" sz="1400" dirty="0" smtClean="0">
              <a:latin typeface="a옛날목욕탕L" pitchFamily="18" charset="-127"/>
              <a:ea typeface="a옛날목욕탕L" pitchFamily="18" charset="-127"/>
            </a:endParaRPr>
          </a:p>
          <a:p>
            <a:pPr>
              <a:buFontTx/>
              <a:buChar char="-"/>
            </a:pPr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 팀 프로젝트의 목표와 취지를 홍보</a:t>
            </a:r>
            <a:endParaRPr lang="en-US" altLang="ko-KR" sz="1400" dirty="0" smtClean="0">
              <a:latin typeface="a옛날목욕탕L" pitchFamily="18" charset="-127"/>
              <a:ea typeface="a옛날목욕탕L" pitchFamily="18" charset="-127"/>
            </a:endParaRPr>
          </a:p>
          <a:p>
            <a:pPr>
              <a:buFontTx/>
              <a:buChar char="-"/>
            </a:pPr>
            <a:endParaRPr lang="ko-KR" altLang="en-US" sz="1400" dirty="0" smtClean="0">
              <a:latin typeface="a옛날목욕탕L" pitchFamily="18" charset="-127"/>
              <a:ea typeface="a옛날목욕탕L" pitchFamily="18" charset="-127"/>
            </a:endParaRPr>
          </a:p>
          <a:p>
            <a:pPr>
              <a:buFontTx/>
              <a:buChar char="-"/>
            </a:pPr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 </a:t>
            </a:r>
            <a:r>
              <a:rPr lang="ko-KR" altLang="en-US" sz="1400" dirty="0" err="1" smtClean="0">
                <a:latin typeface="a옛날목욕탕L" pitchFamily="18" charset="-127"/>
                <a:ea typeface="a옛날목욕탕L" pitchFamily="18" charset="-127"/>
              </a:rPr>
              <a:t>전체척인</a:t>
            </a:r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 활동에 대한 흥미 유발</a:t>
            </a:r>
            <a:endParaRPr lang="en-US" altLang="ko-KR" sz="1400" dirty="0" smtClean="0">
              <a:latin typeface="a옛날목욕탕L" pitchFamily="18" charset="-127"/>
              <a:ea typeface="a옛날목욕탕L" pitchFamily="18" charset="-127"/>
            </a:endParaRPr>
          </a:p>
          <a:p>
            <a:r>
              <a:rPr lang="en-US" altLang="ko-KR" sz="1400" dirty="0" smtClean="0">
                <a:latin typeface="a옛날목욕탕L" pitchFamily="18" charset="-127"/>
                <a:ea typeface="a옛날목욕탕L" pitchFamily="18" charset="-127"/>
              </a:rPr>
              <a:t> </a:t>
            </a:r>
            <a:endParaRPr lang="ko-KR" altLang="en-US" sz="1400" dirty="0" smtClean="0">
              <a:latin typeface="a옛날목욕탕L" pitchFamily="18" charset="-127"/>
              <a:ea typeface="a옛날목욕탕L" pitchFamily="18" charset="-127"/>
            </a:endParaRPr>
          </a:p>
          <a:p>
            <a:r>
              <a:rPr lang="en-US" altLang="ko-KR" sz="1400" dirty="0" smtClean="0">
                <a:latin typeface="a옛날목욕탕L" pitchFamily="18" charset="-127"/>
                <a:ea typeface="a옛날목욕탕L" pitchFamily="18" charset="-127"/>
              </a:rPr>
              <a:t>- </a:t>
            </a:r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엽서프로젝트 참여를 유도</a:t>
            </a:r>
            <a:r>
              <a:rPr lang="en-US" altLang="ko-KR" sz="1400" dirty="0" smtClean="0">
                <a:latin typeface="a옛날목욕탕L" pitchFamily="18" charset="-127"/>
                <a:ea typeface="a옛날목욕탕L" pitchFamily="18" charset="-127"/>
              </a:rPr>
              <a:t> </a:t>
            </a:r>
            <a:endParaRPr lang="ko-KR" altLang="en-US" sz="1400" dirty="0" smtClean="0">
              <a:latin typeface="a옛날목욕탕L" pitchFamily="18" charset="-127"/>
              <a:ea typeface="a옛날목욕탕L" pitchFamily="18" charset="-127"/>
            </a:endParaRPr>
          </a:p>
          <a:p>
            <a:endParaRPr lang="en-US" altLang="ko-KR" sz="1400" b="1" dirty="0" smtClean="0">
              <a:latin typeface="a옛날목욕탕L" pitchFamily="18" charset="-127"/>
              <a:ea typeface="a옛날목욕탕L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0552" y="1844825"/>
            <a:ext cx="8712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옛날목욕탕L" pitchFamily="18" charset="-127"/>
                <a:ea typeface="a옛날목욕탕L" pitchFamily="18" charset="-127"/>
              </a:rPr>
              <a:t>가족간에 존재하는 문화의 다양성에 대한 인식재고 </a:t>
            </a:r>
            <a:r>
              <a:rPr lang="en-US" altLang="ko-KR" sz="1400" dirty="0" smtClean="0">
                <a:latin typeface="a옛날목욕탕L" pitchFamily="18" charset="-127"/>
                <a:ea typeface="a옛날목욕탕L" pitchFamily="18" charset="-127"/>
              </a:rPr>
              <a:t>,  </a:t>
            </a:r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칭찬 프로젝트와 엽서 프로젝트의 참여 유도</a:t>
            </a:r>
            <a:endParaRPr lang="en-US" altLang="ko-KR" sz="1400" dirty="0" smtClean="0">
              <a:latin typeface="a옛날목욕탕L" pitchFamily="18" charset="-127"/>
              <a:ea typeface="a옛날목욕탕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19" y="1167388"/>
            <a:ext cx="2418134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엽서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04528" y="256490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1400" b="1" dirty="0" smtClean="0">
                <a:latin typeface="a옛날목욕탕L" pitchFamily="18" charset="-127"/>
                <a:ea typeface="a옛날목욕탕L" pitchFamily="18" charset="-127"/>
              </a:rPr>
              <a:t> 목적</a:t>
            </a:r>
            <a:endParaRPr lang="ko-KR" altLang="en-US" sz="1400" dirty="0" smtClean="0">
              <a:latin typeface="a옛날목욕탕L" pitchFamily="18" charset="-127"/>
              <a:ea typeface="a옛날목욕탕L" pitchFamily="18" charset="-127"/>
            </a:endParaRPr>
          </a:p>
          <a:p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가족 간 평상시 쑥스러워서 표현하지 못했던 속마음을 엽서에 적어 직접적인 소통을 할 수 있는 기회를 제공</a:t>
            </a:r>
            <a:endParaRPr lang="en-US" altLang="ko-KR" sz="1400" dirty="0" smtClean="0">
              <a:latin typeface="a옛날목욕탕L" pitchFamily="18" charset="-127"/>
              <a:ea typeface="a옛날목욕탕L" pitchFamily="18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프젝트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4528" y="3284984"/>
            <a:ext cx="864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1400" b="1" dirty="0" smtClean="0">
                <a:latin typeface="a옛날목욕탕L" pitchFamily="18" charset="-127"/>
                <a:ea typeface="a옛날목욕탕L" pitchFamily="18" charset="-127"/>
              </a:rPr>
              <a:t> </a:t>
            </a:r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준비 과정</a:t>
            </a:r>
          </a:p>
        </p:txBody>
      </p:sp>
      <p:sp>
        <p:nvSpPr>
          <p:cNvPr id="35" name="모서리가 둥근 직사각형 4"/>
          <p:cNvSpPr/>
          <p:nvPr/>
        </p:nvSpPr>
        <p:spPr>
          <a:xfrm>
            <a:off x="4167538" y="2683311"/>
            <a:ext cx="1570923" cy="14913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600" kern="1200" dirty="0" smtClean="0"/>
              <a:t>엽서 대상 구상</a:t>
            </a:r>
            <a:endParaRPr lang="en-US" altLang="ko-KR" sz="1600" kern="1200" dirty="0" smtClean="0"/>
          </a:p>
        </p:txBody>
      </p:sp>
      <p:graphicFrame>
        <p:nvGraphicFramePr>
          <p:cNvPr id="38" name="다이어그램 37"/>
          <p:cNvGraphicFramePr/>
          <p:nvPr>
            <p:extLst>
              <p:ext uri="{D42A27DB-BD31-4B8C-83A1-F6EECF244321}">
                <p14:modId xmlns:p14="http://schemas.microsoft.com/office/powerpoint/2010/main" xmlns="" val="2352954274"/>
              </p:ext>
            </p:extLst>
          </p:nvPr>
        </p:nvGraphicFramePr>
        <p:xfrm>
          <a:off x="416496" y="3789040"/>
          <a:ext cx="9145016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9" name="그룹 6"/>
          <p:cNvGrpSpPr/>
          <p:nvPr/>
        </p:nvGrpSpPr>
        <p:grpSpPr>
          <a:xfrm>
            <a:off x="1712640" y="5445224"/>
            <a:ext cx="3944887" cy="1080120"/>
            <a:chOff x="2278150" y="2492896"/>
            <a:chExt cx="4532883" cy="1123460"/>
          </a:xfrm>
          <a:solidFill>
            <a:schemeClr val="bg1"/>
          </a:solidFill>
        </p:grpSpPr>
        <p:sp>
          <p:nvSpPr>
            <p:cNvPr id="40" name="자유형 39"/>
            <p:cNvSpPr/>
            <p:nvPr/>
          </p:nvSpPr>
          <p:spPr>
            <a:xfrm>
              <a:off x="2278150" y="2492896"/>
              <a:ext cx="1122909" cy="1122909"/>
            </a:xfrm>
            <a:custGeom>
              <a:avLst/>
              <a:gdLst>
                <a:gd name="connsiteX0" fmla="*/ 0 w 1122909"/>
                <a:gd name="connsiteY0" fmla="*/ 561455 h 1122909"/>
                <a:gd name="connsiteX1" fmla="*/ 561455 w 1122909"/>
                <a:gd name="connsiteY1" fmla="*/ 0 h 1122909"/>
                <a:gd name="connsiteX2" fmla="*/ 1122910 w 1122909"/>
                <a:gd name="connsiteY2" fmla="*/ 561455 h 1122909"/>
                <a:gd name="connsiteX3" fmla="*/ 561455 w 1122909"/>
                <a:gd name="connsiteY3" fmla="*/ 1122910 h 1122909"/>
                <a:gd name="connsiteX4" fmla="*/ 0 w 1122909"/>
                <a:gd name="connsiteY4" fmla="*/ 561455 h 11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909" h="1122909">
                  <a:moveTo>
                    <a:pt x="0" y="561455"/>
                  </a:moveTo>
                  <a:cubicBezTo>
                    <a:pt x="0" y="251372"/>
                    <a:pt x="251372" y="0"/>
                    <a:pt x="561455" y="0"/>
                  </a:cubicBezTo>
                  <a:cubicBezTo>
                    <a:pt x="871538" y="0"/>
                    <a:pt x="1122910" y="251372"/>
                    <a:pt x="1122910" y="561455"/>
                  </a:cubicBezTo>
                  <a:cubicBezTo>
                    <a:pt x="1122910" y="871538"/>
                    <a:pt x="871538" y="1122910"/>
                    <a:pt x="561455" y="1122910"/>
                  </a:cubicBezTo>
                  <a:cubicBezTo>
                    <a:pt x="251372" y="1122910"/>
                    <a:pt x="0" y="871538"/>
                    <a:pt x="0" y="561455"/>
                  </a:cubicBezTo>
                  <a:close/>
                </a:path>
              </a:pathLst>
            </a:custGeom>
            <a:grpFill/>
            <a:ln>
              <a:solidFill>
                <a:srgbClr val="77B3D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26243" tIns="179686" rIns="226243" bIns="179686" numCol="1" spcCol="1270" anchor="ctr" anchorCtr="0">
              <a:noAutofit/>
            </a:bodyPr>
            <a:lstStyle/>
            <a:p>
              <a:pPr lvl="0" algn="ctr" defTabSz="5334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dirty="0" smtClean="0">
                  <a:latin typeface="a옛날목욕탕L" pitchFamily="18" charset="-127"/>
                  <a:ea typeface="a옛날목욕탕L" pitchFamily="18" charset="-127"/>
                </a:rPr>
                <a:t>부부간</a:t>
              </a:r>
              <a:endParaRPr lang="ko-KR" altLang="en-US" sz="1400" b="1" kern="1200" dirty="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41" name="자유형 40"/>
            <p:cNvSpPr/>
            <p:nvPr/>
          </p:nvSpPr>
          <p:spPr>
            <a:xfrm>
              <a:off x="3417365" y="2493447"/>
              <a:ext cx="1122909" cy="1122909"/>
            </a:xfrm>
            <a:custGeom>
              <a:avLst/>
              <a:gdLst>
                <a:gd name="connsiteX0" fmla="*/ 0 w 1122909"/>
                <a:gd name="connsiteY0" fmla="*/ 561455 h 1122909"/>
                <a:gd name="connsiteX1" fmla="*/ 561455 w 1122909"/>
                <a:gd name="connsiteY1" fmla="*/ 0 h 1122909"/>
                <a:gd name="connsiteX2" fmla="*/ 1122910 w 1122909"/>
                <a:gd name="connsiteY2" fmla="*/ 561455 h 1122909"/>
                <a:gd name="connsiteX3" fmla="*/ 561455 w 1122909"/>
                <a:gd name="connsiteY3" fmla="*/ 1122910 h 1122909"/>
                <a:gd name="connsiteX4" fmla="*/ 0 w 1122909"/>
                <a:gd name="connsiteY4" fmla="*/ 561455 h 11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909" h="1122909">
                  <a:moveTo>
                    <a:pt x="0" y="561455"/>
                  </a:moveTo>
                  <a:cubicBezTo>
                    <a:pt x="0" y="251372"/>
                    <a:pt x="251372" y="0"/>
                    <a:pt x="561455" y="0"/>
                  </a:cubicBezTo>
                  <a:cubicBezTo>
                    <a:pt x="871538" y="0"/>
                    <a:pt x="1122910" y="251372"/>
                    <a:pt x="1122910" y="561455"/>
                  </a:cubicBezTo>
                  <a:cubicBezTo>
                    <a:pt x="1122910" y="871538"/>
                    <a:pt x="871538" y="1122910"/>
                    <a:pt x="561455" y="1122910"/>
                  </a:cubicBezTo>
                  <a:cubicBezTo>
                    <a:pt x="251372" y="1122910"/>
                    <a:pt x="0" y="871538"/>
                    <a:pt x="0" y="561455"/>
                  </a:cubicBezTo>
                  <a:close/>
                </a:path>
              </a:pathLst>
            </a:custGeom>
            <a:grpFill/>
            <a:ln>
              <a:solidFill>
                <a:srgbClr val="77B3D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26243" tIns="179686" rIns="226243" bIns="179686" numCol="1" spcCol="1270" anchor="ctr" anchorCtr="0">
              <a:noAutofit/>
            </a:bodyPr>
            <a:lstStyle/>
            <a:p>
              <a:pPr lvl="0" algn="ctr" defTabSz="5334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dirty="0" smtClean="0">
                  <a:latin typeface="a옛날목욕탕L" pitchFamily="18" charset="-127"/>
                  <a:ea typeface="a옛날목욕탕L" pitchFamily="18" charset="-127"/>
                </a:rPr>
                <a:t>부모→자녀</a:t>
              </a:r>
              <a:endParaRPr lang="ko-KR" altLang="en-US" sz="1400" b="1" kern="1200" dirty="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46" name="자유형 45"/>
            <p:cNvSpPr/>
            <p:nvPr/>
          </p:nvSpPr>
          <p:spPr>
            <a:xfrm>
              <a:off x="4535996" y="2492896"/>
              <a:ext cx="1122909" cy="1122909"/>
            </a:xfrm>
            <a:custGeom>
              <a:avLst/>
              <a:gdLst>
                <a:gd name="connsiteX0" fmla="*/ 0 w 1122909"/>
                <a:gd name="connsiteY0" fmla="*/ 561455 h 1122909"/>
                <a:gd name="connsiteX1" fmla="*/ 561455 w 1122909"/>
                <a:gd name="connsiteY1" fmla="*/ 0 h 1122909"/>
                <a:gd name="connsiteX2" fmla="*/ 1122910 w 1122909"/>
                <a:gd name="connsiteY2" fmla="*/ 561455 h 1122909"/>
                <a:gd name="connsiteX3" fmla="*/ 561455 w 1122909"/>
                <a:gd name="connsiteY3" fmla="*/ 1122910 h 1122909"/>
                <a:gd name="connsiteX4" fmla="*/ 0 w 1122909"/>
                <a:gd name="connsiteY4" fmla="*/ 561455 h 11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909" h="1122909">
                  <a:moveTo>
                    <a:pt x="0" y="561455"/>
                  </a:moveTo>
                  <a:cubicBezTo>
                    <a:pt x="0" y="251372"/>
                    <a:pt x="251372" y="0"/>
                    <a:pt x="561455" y="0"/>
                  </a:cubicBezTo>
                  <a:cubicBezTo>
                    <a:pt x="871538" y="0"/>
                    <a:pt x="1122910" y="251372"/>
                    <a:pt x="1122910" y="561455"/>
                  </a:cubicBezTo>
                  <a:cubicBezTo>
                    <a:pt x="1122910" y="871538"/>
                    <a:pt x="871538" y="1122910"/>
                    <a:pt x="561455" y="1122910"/>
                  </a:cubicBezTo>
                  <a:cubicBezTo>
                    <a:pt x="251372" y="1122910"/>
                    <a:pt x="0" y="871538"/>
                    <a:pt x="0" y="561455"/>
                  </a:cubicBezTo>
                  <a:close/>
                </a:path>
              </a:pathLst>
            </a:custGeom>
            <a:grpFill/>
            <a:ln>
              <a:solidFill>
                <a:srgbClr val="77B3D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26243" tIns="179686" rIns="226243" bIns="179686" numCol="1" spcCol="1270" anchor="ctr" anchorCtr="0">
              <a:noAutofit/>
            </a:bodyPr>
            <a:lstStyle/>
            <a:p>
              <a:pPr lvl="0" algn="ctr" defTabSz="5334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dirty="0" smtClean="0">
                  <a:latin typeface="a옛날목욕탕L" pitchFamily="18" charset="-127"/>
                  <a:ea typeface="a옛날목욕탕L" pitchFamily="18" charset="-127"/>
                </a:rPr>
                <a:t>자녀→부모님</a:t>
              </a:r>
              <a:endParaRPr lang="en-US" altLang="ko-KR" sz="1400" b="1" kern="1200" dirty="0" smtClean="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49" name="자유형 48"/>
            <p:cNvSpPr/>
            <p:nvPr/>
          </p:nvSpPr>
          <p:spPr>
            <a:xfrm>
              <a:off x="5688124" y="2492896"/>
              <a:ext cx="1122909" cy="1122909"/>
            </a:xfrm>
            <a:custGeom>
              <a:avLst/>
              <a:gdLst>
                <a:gd name="connsiteX0" fmla="*/ 0 w 1122909"/>
                <a:gd name="connsiteY0" fmla="*/ 561455 h 1122909"/>
                <a:gd name="connsiteX1" fmla="*/ 561455 w 1122909"/>
                <a:gd name="connsiteY1" fmla="*/ 0 h 1122909"/>
                <a:gd name="connsiteX2" fmla="*/ 1122910 w 1122909"/>
                <a:gd name="connsiteY2" fmla="*/ 561455 h 1122909"/>
                <a:gd name="connsiteX3" fmla="*/ 561455 w 1122909"/>
                <a:gd name="connsiteY3" fmla="*/ 1122910 h 1122909"/>
                <a:gd name="connsiteX4" fmla="*/ 0 w 1122909"/>
                <a:gd name="connsiteY4" fmla="*/ 561455 h 112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909" h="1122909">
                  <a:moveTo>
                    <a:pt x="0" y="561455"/>
                  </a:moveTo>
                  <a:cubicBezTo>
                    <a:pt x="0" y="251372"/>
                    <a:pt x="251372" y="0"/>
                    <a:pt x="561455" y="0"/>
                  </a:cubicBezTo>
                  <a:cubicBezTo>
                    <a:pt x="871538" y="0"/>
                    <a:pt x="1122910" y="251372"/>
                    <a:pt x="1122910" y="561455"/>
                  </a:cubicBezTo>
                  <a:cubicBezTo>
                    <a:pt x="1122910" y="871538"/>
                    <a:pt x="871538" y="1122910"/>
                    <a:pt x="561455" y="1122910"/>
                  </a:cubicBezTo>
                  <a:cubicBezTo>
                    <a:pt x="251372" y="1122910"/>
                    <a:pt x="0" y="871538"/>
                    <a:pt x="0" y="561455"/>
                  </a:cubicBezTo>
                  <a:close/>
                </a:path>
              </a:pathLst>
            </a:custGeom>
            <a:grpFill/>
            <a:ln>
              <a:solidFill>
                <a:srgbClr val="77B3D4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26243" tIns="179686" rIns="226243" bIns="179686" numCol="1" spcCol="1270" anchor="ctr" anchorCtr="0">
              <a:noAutofit/>
            </a:bodyPr>
            <a:lstStyle/>
            <a:p>
              <a:pPr lvl="0" algn="ctr" defTabSz="5334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dirty="0" smtClean="0">
                  <a:latin typeface="a옛날목욕탕L" pitchFamily="18" charset="-127"/>
                  <a:ea typeface="a옛날목욕탕L" pitchFamily="18" charset="-127"/>
                </a:rPr>
                <a:t>형제간</a:t>
              </a:r>
              <a:endParaRPr lang="ko-KR" altLang="en-US" sz="1400" b="1" kern="1200" dirty="0">
                <a:latin typeface="a옛날목욕탕L" pitchFamily="18" charset="-127"/>
                <a:ea typeface="a옛날목욕탕L" pitchFamily="18" charset="-127"/>
              </a:endParaRPr>
            </a:p>
          </p:txBody>
        </p:sp>
      </p:grpSp>
      <p:cxnSp>
        <p:nvCxnSpPr>
          <p:cNvPr id="51" name="구부러진 연결선 50"/>
          <p:cNvCxnSpPr/>
          <p:nvPr/>
        </p:nvCxnSpPr>
        <p:spPr>
          <a:xfrm>
            <a:off x="920552" y="5229200"/>
            <a:ext cx="792088" cy="648072"/>
          </a:xfrm>
          <a:prstGeom prst="curvedConnector3">
            <a:avLst>
              <a:gd name="adj1" fmla="val 50000"/>
            </a:avLst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8" grpId="0"/>
      <p:bldGraphic spid="38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19" y="1167388"/>
            <a:ext cx="2418134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엽서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cxnSp>
        <p:nvCxnSpPr>
          <p:cNvPr id="47" name="직선 연결선 46"/>
          <p:cNvCxnSpPr/>
          <p:nvPr/>
        </p:nvCxnSpPr>
        <p:spPr>
          <a:xfrm>
            <a:off x="0" y="6093296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프젝트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pic>
        <p:nvPicPr>
          <p:cNvPr id="26" name="그림 25" descr="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496" y="2348882"/>
            <a:ext cx="3610761" cy="2716779"/>
          </a:xfrm>
          <a:prstGeom prst="rect">
            <a:avLst/>
          </a:prstGeom>
        </p:spPr>
      </p:pic>
      <p:pic>
        <p:nvPicPr>
          <p:cNvPr id="28" name="그림 27" descr="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4968" y="2348886"/>
            <a:ext cx="3735408" cy="2819515"/>
          </a:xfrm>
          <a:prstGeom prst="rect">
            <a:avLst/>
          </a:prstGeom>
        </p:spPr>
      </p:pic>
      <p:pic>
        <p:nvPicPr>
          <p:cNvPr id="29" name="그림 28" descr="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1073" y="3789040"/>
            <a:ext cx="3870926" cy="2901610"/>
          </a:xfrm>
          <a:prstGeom prst="rect">
            <a:avLst/>
          </a:prstGeom>
        </p:spPr>
      </p:pic>
      <p:pic>
        <p:nvPicPr>
          <p:cNvPr id="34" name="그림 33" descr="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80599" y="3789040"/>
            <a:ext cx="3805753" cy="282960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20552" y="1844824"/>
            <a:ext cx="842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엽서 디자인 ①</a:t>
            </a:r>
            <a:endParaRPr lang="en-US" altLang="ko-KR" sz="1400" dirty="0">
              <a:latin typeface="a옛날목욕탕L" pitchFamily="18" charset="-127"/>
              <a:ea typeface="a옛날목욕탕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19" y="1167388"/>
            <a:ext cx="2418134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엽서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cxnSp>
        <p:nvCxnSpPr>
          <p:cNvPr id="47" name="직선 연결선 46"/>
          <p:cNvCxnSpPr/>
          <p:nvPr/>
        </p:nvCxnSpPr>
        <p:spPr>
          <a:xfrm>
            <a:off x="0" y="6093296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프젝트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0552" y="1844824"/>
            <a:ext cx="842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엽서 디자인②</a:t>
            </a:r>
            <a:endParaRPr lang="en-US" altLang="ko-KR" sz="1400" dirty="0">
              <a:latin typeface="a옛날목욕탕L" pitchFamily="18" charset="-127"/>
              <a:ea typeface="a옛날목욕탕L" pitchFamily="18" charset="-127"/>
            </a:endParaRPr>
          </a:p>
        </p:txBody>
      </p:sp>
      <p:pic>
        <p:nvPicPr>
          <p:cNvPr id="38" name="그림 37" descr="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528" y="2348880"/>
            <a:ext cx="3922330" cy="2821597"/>
          </a:xfrm>
          <a:prstGeom prst="rect">
            <a:avLst/>
          </a:prstGeom>
        </p:spPr>
      </p:pic>
      <p:pic>
        <p:nvPicPr>
          <p:cNvPr id="39" name="그림 38" descr="1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0992" y="2348880"/>
            <a:ext cx="3825495" cy="2808312"/>
          </a:xfrm>
          <a:prstGeom prst="rect">
            <a:avLst/>
          </a:prstGeom>
        </p:spPr>
      </p:pic>
      <p:pic>
        <p:nvPicPr>
          <p:cNvPr id="40" name="그림 39" descr="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96616" y="3789040"/>
            <a:ext cx="3956609" cy="2841370"/>
          </a:xfrm>
          <a:prstGeom prst="rect">
            <a:avLst/>
          </a:prstGeom>
        </p:spPr>
      </p:pic>
      <p:pic>
        <p:nvPicPr>
          <p:cNvPr id="41" name="그림 40" descr="1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13040" y="3717032"/>
            <a:ext cx="4081883" cy="288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19" y="1167388"/>
            <a:ext cx="2418134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엽서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cxnSp>
        <p:nvCxnSpPr>
          <p:cNvPr id="47" name="직선 연결선 46"/>
          <p:cNvCxnSpPr/>
          <p:nvPr/>
        </p:nvCxnSpPr>
        <p:spPr>
          <a:xfrm>
            <a:off x="0" y="6093296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프젝트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pic>
        <p:nvPicPr>
          <p:cNvPr id="26" name="그림 25" descr="엽서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471" y="2492896"/>
            <a:ext cx="4680521" cy="3384376"/>
          </a:xfrm>
          <a:prstGeom prst="rect">
            <a:avLst/>
          </a:prstGeom>
        </p:spPr>
      </p:pic>
      <p:pic>
        <p:nvPicPr>
          <p:cNvPr id="28" name="그림 27" descr="엽서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5015" y="2492896"/>
            <a:ext cx="4608512" cy="338437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20552" y="1844824"/>
            <a:ext cx="842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엽서디자인 ③</a:t>
            </a:r>
            <a:endParaRPr lang="en-US" altLang="ko-KR" sz="1400" dirty="0">
              <a:latin typeface="a옛날목욕탕L" pitchFamily="18" charset="-127"/>
              <a:ea typeface="a옛날목욕탕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19" y="1167388"/>
            <a:ext cx="2418134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엽서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cxnSp>
        <p:nvCxnSpPr>
          <p:cNvPr id="47" name="직선 연결선 46"/>
          <p:cNvCxnSpPr/>
          <p:nvPr/>
        </p:nvCxnSpPr>
        <p:spPr>
          <a:xfrm>
            <a:off x="0" y="6093296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프젝트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pic>
        <p:nvPicPr>
          <p:cNvPr id="34" name="그림 33" descr="엽서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464" y="2708920"/>
            <a:ext cx="4824536" cy="3366145"/>
          </a:xfrm>
          <a:prstGeom prst="rect">
            <a:avLst/>
          </a:prstGeom>
        </p:spPr>
      </p:pic>
      <p:pic>
        <p:nvPicPr>
          <p:cNvPr id="35" name="그림 34" descr="엽서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7016" y="2708920"/>
            <a:ext cx="4644254" cy="338437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20552" y="1844824"/>
            <a:ext cx="842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엽서디자인 ③</a:t>
            </a:r>
            <a:endParaRPr lang="en-US" altLang="ko-KR" sz="1400" dirty="0">
              <a:latin typeface="a옛날목욕탕L" pitchFamily="18" charset="-127"/>
              <a:ea typeface="a옛날목욕탕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19" y="1167388"/>
            <a:ext cx="2418134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엽서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프젝트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6536" y="249289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1600" b="1" dirty="0" smtClean="0">
                <a:latin typeface="a옛날목욕탕L" pitchFamily="18" charset="-127"/>
                <a:ea typeface="a옛날목욕탕L" pitchFamily="18" charset="-127"/>
              </a:rPr>
              <a:t> </a:t>
            </a: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진행 방식 </a:t>
            </a:r>
          </a:p>
        </p:txBody>
      </p:sp>
      <p:sp>
        <p:nvSpPr>
          <p:cNvPr id="35" name="모서리가 둥근 직사각형 4"/>
          <p:cNvSpPr/>
          <p:nvPr/>
        </p:nvSpPr>
        <p:spPr>
          <a:xfrm>
            <a:off x="4167538" y="2683311"/>
            <a:ext cx="1570923" cy="14913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600" kern="1200" dirty="0" smtClean="0"/>
              <a:t>엽서 대상 구상</a:t>
            </a:r>
            <a:endParaRPr lang="en-US" altLang="ko-KR" sz="1600" kern="1200" dirty="0" smtClean="0"/>
          </a:p>
        </p:txBody>
      </p:sp>
      <p:grpSp>
        <p:nvGrpSpPr>
          <p:cNvPr id="34" name="그룹 15"/>
          <p:cNvGrpSpPr/>
          <p:nvPr/>
        </p:nvGrpSpPr>
        <p:grpSpPr>
          <a:xfrm>
            <a:off x="920553" y="2636912"/>
            <a:ext cx="7560839" cy="2191868"/>
            <a:chOff x="1529358" y="2264595"/>
            <a:chExt cx="6085283" cy="2351195"/>
          </a:xfrm>
          <a:solidFill>
            <a:srgbClr val="77B3D4"/>
          </a:solidFill>
        </p:grpSpPr>
        <p:sp>
          <p:nvSpPr>
            <p:cNvPr id="39" name="자유형 38"/>
            <p:cNvSpPr/>
            <p:nvPr/>
          </p:nvSpPr>
          <p:spPr>
            <a:xfrm>
              <a:off x="1529358" y="2948582"/>
              <a:ext cx="1680697" cy="960834"/>
            </a:xfrm>
            <a:custGeom>
              <a:avLst/>
              <a:gdLst>
                <a:gd name="connsiteX0" fmla="*/ 0 w 1601390"/>
                <a:gd name="connsiteY0" fmla="*/ 96083 h 960834"/>
                <a:gd name="connsiteX1" fmla="*/ 96083 w 1601390"/>
                <a:gd name="connsiteY1" fmla="*/ 0 h 960834"/>
                <a:gd name="connsiteX2" fmla="*/ 1505307 w 1601390"/>
                <a:gd name="connsiteY2" fmla="*/ 0 h 960834"/>
                <a:gd name="connsiteX3" fmla="*/ 1601390 w 1601390"/>
                <a:gd name="connsiteY3" fmla="*/ 96083 h 960834"/>
                <a:gd name="connsiteX4" fmla="*/ 1601390 w 1601390"/>
                <a:gd name="connsiteY4" fmla="*/ 864751 h 960834"/>
                <a:gd name="connsiteX5" fmla="*/ 1505307 w 1601390"/>
                <a:gd name="connsiteY5" fmla="*/ 960834 h 960834"/>
                <a:gd name="connsiteX6" fmla="*/ 96083 w 1601390"/>
                <a:gd name="connsiteY6" fmla="*/ 960834 h 960834"/>
                <a:gd name="connsiteX7" fmla="*/ 0 w 1601390"/>
                <a:gd name="connsiteY7" fmla="*/ 864751 h 960834"/>
                <a:gd name="connsiteX8" fmla="*/ 0 w 1601390"/>
                <a:gd name="connsiteY8" fmla="*/ 96083 h 96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960834">
                  <a:moveTo>
                    <a:pt x="0" y="96083"/>
                  </a:moveTo>
                  <a:cubicBezTo>
                    <a:pt x="0" y="43018"/>
                    <a:pt x="43018" y="0"/>
                    <a:pt x="96083" y="0"/>
                  </a:cubicBezTo>
                  <a:lnTo>
                    <a:pt x="1505307" y="0"/>
                  </a:lnTo>
                  <a:cubicBezTo>
                    <a:pt x="1558372" y="0"/>
                    <a:pt x="1601390" y="43018"/>
                    <a:pt x="1601390" y="96083"/>
                  </a:cubicBezTo>
                  <a:lnTo>
                    <a:pt x="1601390" y="864751"/>
                  </a:lnTo>
                  <a:cubicBezTo>
                    <a:pt x="1601390" y="917816"/>
                    <a:pt x="1558372" y="960834"/>
                    <a:pt x="1505307" y="960834"/>
                  </a:cubicBezTo>
                  <a:lnTo>
                    <a:pt x="96083" y="960834"/>
                  </a:lnTo>
                  <a:cubicBezTo>
                    <a:pt x="43018" y="960834"/>
                    <a:pt x="0" y="917816"/>
                    <a:pt x="0" y="864751"/>
                  </a:cubicBezTo>
                  <a:lnTo>
                    <a:pt x="0" y="96083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722" tIns="96722" rIns="96722" bIns="96722" numCol="1" spcCol="1270" anchor="ctr" anchorCtr="0">
              <a:noAutofit/>
            </a:bodyPr>
            <a:lstStyle/>
            <a:p>
              <a:pPr lvl="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800" kern="1200" dirty="0" smtClean="0">
                  <a:latin typeface="a옛날목욕탕L" pitchFamily="18" charset="-127"/>
                  <a:ea typeface="a옛날목욕탕L" pitchFamily="18" charset="-127"/>
                </a:rPr>
                <a:t>디자인</a:t>
              </a:r>
              <a:r>
                <a:rPr lang="en-US" altLang="ko-KR" dirty="0" smtClean="0">
                  <a:latin typeface="a옛날목욕탕L" pitchFamily="18" charset="-127"/>
                  <a:ea typeface="a옛날목욕탕L" pitchFamily="18" charset="-127"/>
                </a:rPr>
                <a:t>, </a:t>
              </a:r>
              <a:r>
                <a:rPr lang="ko-KR" altLang="en-US" dirty="0" smtClean="0">
                  <a:latin typeface="a옛날목욕탕L" pitchFamily="18" charset="-127"/>
                  <a:ea typeface="a옛날목욕탕L" pitchFamily="18" charset="-127"/>
                </a:rPr>
                <a:t>대상</a:t>
              </a:r>
              <a:r>
                <a:rPr lang="ko-KR" altLang="en-US" sz="1800" kern="1200" dirty="0" smtClean="0">
                  <a:latin typeface="a옛날목욕탕L" pitchFamily="18" charset="-127"/>
                  <a:ea typeface="a옛날목욕탕L" pitchFamily="18" charset="-127"/>
                </a:rPr>
                <a:t> 선택</a:t>
              </a:r>
              <a:endParaRPr lang="ko-KR" altLang="en-US" sz="1800" kern="1200" dirty="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40" name="자유형 39"/>
            <p:cNvSpPr/>
            <p:nvPr/>
          </p:nvSpPr>
          <p:spPr>
            <a:xfrm>
              <a:off x="3383920" y="3200699"/>
              <a:ext cx="339494" cy="397144"/>
            </a:xfrm>
            <a:custGeom>
              <a:avLst/>
              <a:gdLst>
                <a:gd name="connsiteX0" fmla="*/ 0 w 339494"/>
                <a:gd name="connsiteY0" fmla="*/ 79429 h 397144"/>
                <a:gd name="connsiteX1" fmla="*/ 169747 w 339494"/>
                <a:gd name="connsiteY1" fmla="*/ 79429 h 397144"/>
                <a:gd name="connsiteX2" fmla="*/ 169747 w 339494"/>
                <a:gd name="connsiteY2" fmla="*/ 0 h 397144"/>
                <a:gd name="connsiteX3" fmla="*/ 339494 w 339494"/>
                <a:gd name="connsiteY3" fmla="*/ 198572 h 397144"/>
                <a:gd name="connsiteX4" fmla="*/ 169747 w 339494"/>
                <a:gd name="connsiteY4" fmla="*/ 397144 h 397144"/>
                <a:gd name="connsiteX5" fmla="*/ 169747 w 339494"/>
                <a:gd name="connsiteY5" fmla="*/ 317715 h 397144"/>
                <a:gd name="connsiteX6" fmla="*/ 0 w 339494"/>
                <a:gd name="connsiteY6" fmla="*/ 317715 h 397144"/>
                <a:gd name="connsiteX7" fmla="*/ 0 w 339494"/>
                <a:gd name="connsiteY7" fmla="*/ 79429 h 3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494" h="397144">
                  <a:moveTo>
                    <a:pt x="0" y="79429"/>
                  </a:moveTo>
                  <a:lnTo>
                    <a:pt x="169747" y="79429"/>
                  </a:lnTo>
                  <a:lnTo>
                    <a:pt x="169747" y="0"/>
                  </a:lnTo>
                  <a:lnTo>
                    <a:pt x="339494" y="198572"/>
                  </a:lnTo>
                  <a:lnTo>
                    <a:pt x="169747" y="397144"/>
                  </a:lnTo>
                  <a:lnTo>
                    <a:pt x="169747" y="317715"/>
                  </a:lnTo>
                  <a:lnTo>
                    <a:pt x="0" y="317715"/>
                  </a:lnTo>
                  <a:lnTo>
                    <a:pt x="0" y="79429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9429" rIns="101848" bIns="79429" numCol="1" spcCol="1270" anchor="ctr" anchorCtr="0">
              <a:noAutofit/>
            </a:bodyPr>
            <a:lstStyle/>
            <a:p>
              <a:pPr lvl="0" algn="ctr" defTabSz="488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100" kern="120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41" name="자유형 40"/>
            <p:cNvSpPr/>
            <p:nvPr/>
          </p:nvSpPr>
          <p:spPr>
            <a:xfrm>
              <a:off x="3765833" y="2264595"/>
              <a:ext cx="1897601" cy="960834"/>
            </a:xfrm>
            <a:custGeom>
              <a:avLst/>
              <a:gdLst>
                <a:gd name="connsiteX0" fmla="*/ 0 w 1601390"/>
                <a:gd name="connsiteY0" fmla="*/ 96083 h 960834"/>
                <a:gd name="connsiteX1" fmla="*/ 96083 w 1601390"/>
                <a:gd name="connsiteY1" fmla="*/ 0 h 960834"/>
                <a:gd name="connsiteX2" fmla="*/ 1505307 w 1601390"/>
                <a:gd name="connsiteY2" fmla="*/ 0 h 960834"/>
                <a:gd name="connsiteX3" fmla="*/ 1601390 w 1601390"/>
                <a:gd name="connsiteY3" fmla="*/ 96083 h 960834"/>
                <a:gd name="connsiteX4" fmla="*/ 1601390 w 1601390"/>
                <a:gd name="connsiteY4" fmla="*/ 864751 h 960834"/>
                <a:gd name="connsiteX5" fmla="*/ 1505307 w 1601390"/>
                <a:gd name="connsiteY5" fmla="*/ 960834 h 960834"/>
                <a:gd name="connsiteX6" fmla="*/ 96083 w 1601390"/>
                <a:gd name="connsiteY6" fmla="*/ 960834 h 960834"/>
                <a:gd name="connsiteX7" fmla="*/ 0 w 1601390"/>
                <a:gd name="connsiteY7" fmla="*/ 864751 h 960834"/>
                <a:gd name="connsiteX8" fmla="*/ 0 w 1601390"/>
                <a:gd name="connsiteY8" fmla="*/ 96083 h 96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960834">
                  <a:moveTo>
                    <a:pt x="0" y="96083"/>
                  </a:moveTo>
                  <a:cubicBezTo>
                    <a:pt x="0" y="43018"/>
                    <a:pt x="43018" y="0"/>
                    <a:pt x="96083" y="0"/>
                  </a:cubicBezTo>
                  <a:lnTo>
                    <a:pt x="1505307" y="0"/>
                  </a:lnTo>
                  <a:cubicBezTo>
                    <a:pt x="1558372" y="0"/>
                    <a:pt x="1601390" y="43018"/>
                    <a:pt x="1601390" y="96083"/>
                  </a:cubicBezTo>
                  <a:lnTo>
                    <a:pt x="1601390" y="864751"/>
                  </a:lnTo>
                  <a:cubicBezTo>
                    <a:pt x="1601390" y="917816"/>
                    <a:pt x="1558372" y="960834"/>
                    <a:pt x="1505307" y="960834"/>
                  </a:cubicBezTo>
                  <a:lnTo>
                    <a:pt x="96083" y="960834"/>
                  </a:lnTo>
                  <a:cubicBezTo>
                    <a:pt x="43018" y="960834"/>
                    <a:pt x="0" y="917816"/>
                    <a:pt x="0" y="864751"/>
                  </a:cubicBezTo>
                  <a:lnTo>
                    <a:pt x="0" y="96083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722" tIns="96722" rIns="96722" bIns="96722" numCol="1" spcCol="1270" anchor="ctr" anchorCtr="0">
              <a:noAutofit/>
            </a:bodyPr>
            <a:lstStyle/>
            <a:p>
              <a:pPr lvl="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800" kern="1200" dirty="0" smtClean="0">
                  <a:latin typeface="a옛날목욕탕L" pitchFamily="18" charset="-127"/>
                  <a:ea typeface="a옛날목욕탕L" pitchFamily="18" charset="-127"/>
                </a:rPr>
                <a:t>받으시는 분의 주소</a:t>
              </a:r>
              <a:endParaRPr lang="ko-KR" altLang="en-US" sz="1800" kern="1200" dirty="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46" name="자유형 45"/>
            <p:cNvSpPr/>
            <p:nvPr/>
          </p:nvSpPr>
          <p:spPr>
            <a:xfrm>
              <a:off x="5644168" y="3200699"/>
              <a:ext cx="339494" cy="397144"/>
            </a:xfrm>
            <a:custGeom>
              <a:avLst/>
              <a:gdLst>
                <a:gd name="connsiteX0" fmla="*/ 0 w 339494"/>
                <a:gd name="connsiteY0" fmla="*/ 79429 h 397144"/>
                <a:gd name="connsiteX1" fmla="*/ 169747 w 339494"/>
                <a:gd name="connsiteY1" fmla="*/ 79429 h 397144"/>
                <a:gd name="connsiteX2" fmla="*/ 169747 w 339494"/>
                <a:gd name="connsiteY2" fmla="*/ 0 h 397144"/>
                <a:gd name="connsiteX3" fmla="*/ 339494 w 339494"/>
                <a:gd name="connsiteY3" fmla="*/ 198572 h 397144"/>
                <a:gd name="connsiteX4" fmla="*/ 169747 w 339494"/>
                <a:gd name="connsiteY4" fmla="*/ 397144 h 397144"/>
                <a:gd name="connsiteX5" fmla="*/ 169747 w 339494"/>
                <a:gd name="connsiteY5" fmla="*/ 317715 h 397144"/>
                <a:gd name="connsiteX6" fmla="*/ 0 w 339494"/>
                <a:gd name="connsiteY6" fmla="*/ 317715 h 397144"/>
                <a:gd name="connsiteX7" fmla="*/ 0 w 339494"/>
                <a:gd name="connsiteY7" fmla="*/ 79429 h 3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494" h="397144">
                  <a:moveTo>
                    <a:pt x="0" y="79429"/>
                  </a:moveTo>
                  <a:lnTo>
                    <a:pt x="169747" y="79429"/>
                  </a:lnTo>
                  <a:lnTo>
                    <a:pt x="169747" y="0"/>
                  </a:lnTo>
                  <a:lnTo>
                    <a:pt x="339494" y="198572"/>
                  </a:lnTo>
                  <a:lnTo>
                    <a:pt x="169747" y="397144"/>
                  </a:lnTo>
                  <a:lnTo>
                    <a:pt x="169747" y="317715"/>
                  </a:lnTo>
                  <a:lnTo>
                    <a:pt x="0" y="317715"/>
                  </a:lnTo>
                  <a:lnTo>
                    <a:pt x="0" y="79429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9429" rIns="101848" bIns="79429" numCol="1" spcCol="1270" anchor="ctr" anchorCtr="0">
              <a:noAutofit/>
            </a:bodyPr>
            <a:lstStyle/>
            <a:p>
              <a:pPr lvl="0" algn="ctr" defTabSz="4889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100" kern="120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49" name="자유형 48"/>
            <p:cNvSpPr/>
            <p:nvPr/>
          </p:nvSpPr>
          <p:spPr>
            <a:xfrm>
              <a:off x="6013251" y="2948582"/>
              <a:ext cx="1601390" cy="960834"/>
            </a:xfrm>
            <a:custGeom>
              <a:avLst/>
              <a:gdLst>
                <a:gd name="connsiteX0" fmla="*/ 0 w 1601390"/>
                <a:gd name="connsiteY0" fmla="*/ 96083 h 960834"/>
                <a:gd name="connsiteX1" fmla="*/ 96083 w 1601390"/>
                <a:gd name="connsiteY1" fmla="*/ 0 h 960834"/>
                <a:gd name="connsiteX2" fmla="*/ 1505307 w 1601390"/>
                <a:gd name="connsiteY2" fmla="*/ 0 h 960834"/>
                <a:gd name="connsiteX3" fmla="*/ 1601390 w 1601390"/>
                <a:gd name="connsiteY3" fmla="*/ 96083 h 960834"/>
                <a:gd name="connsiteX4" fmla="*/ 1601390 w 1601390"/>
                <a:gd name="connsiteY4" fmla="*/ 864751 h 960834"/>
                <a:gd name="connsiteX5" fmla="*/ 1505307 w 1601390"/>
                <a:gd name="connsiteY5" fmla="*/ 960834 h 960834"/>
                <a:gd name="connsiteX6" fmla="*/ 96083 w 1601390"/>
                <a:gd name="connsiteY6" fmla="*/ 960834 h 960834"/>
                <a:gd name="connsiteX7" fmla="*/ 0 w 1601390"/>
                <a:gd name="connsiteY7" fmla="*/ 864751 h 960834"/>
                <a:gd name="connsiteX8" fmla="*/ 0 w 1601390"/>
                <a:gd name="connsiteY8" fmla="*/ 96083 h 96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960834">
                  <a:moveTo>
                    <a:pt x="0" y="96083"/>
                  </a:moveTo>
                  <a:cubicBezTo>
                    <a:pt x="0" y="43018"/>
                    <a:pt x="43018" y="0"/>
                    <a:pt x="96083" y="0"/>
                  </a:cubicBezTo>
                  <a:lnTo>
                    <a:pt x="1505307" y="0"/>
                  </a:lnTo>
                  <a:cubicBezTo>
                    <a:pt x="1558372" y="0"/>
                    <a:pt x="1601390" y="43018"/>
                    <a:pt x="1601390" y="96083"/>
                  </a:cubicBezTo>
                  <a:lnTo>
                    <a:pt x="1601390" y="864751"/>
                  </a:lnTo>
                  <a:cubicBezTo>
                    <a:pt x="1601390" y="917816"/>
                    <a:pt x="1558372" y="960834"/>
                    <a:pt x="1505307" y="960834"/>
                  </a:cubicBezTo>
                  <a:lnTo>
                    <a:pt x="96083" y="960834"/>
                  </a:lnTo>
                  <a:cubicBezTo>
                    <a:pt x="43018" y="960834"/>
                    <a:pt x="0" y="917816"/>
                    <a:pt x="0" y="864751"/>
                  </a:cubicBezTo>
                  <a:lnTo>
                    <a:pt x="0" y="96083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722" tIns="96722" rIns="96722" bIns="96722" numCol="1" spcCol="1270" anchor="ctr" anchorCtr="0">
              <a:noAutofit/>
            </a:bodyPr>
            <a:lstStyle/>
            <a:p>
              <a:pPr lvl="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dirty="0" smtClean="0">
                  <a:latin typeface="a옛날목욕탕L" pitchFamily="18" charset="-127"/>
                  <a:ea typeface="a옛날목욕탕L" pitchFamily="18" charset="-127"/>
                </a:rPr>
                <a:t>원하는 </a:t>
              </a:r>
              <a:endParaRPr lang="en-US" altLang="ko-KR" dirty="0" smtClean="0">
                <a:latin typeface="a옛날목욕탕L" pitchFamily="18" charset="-127"/>
                <a:ea typeface="a옛날목욕탕L" pitchFamily="18" charset="-127"/>
              </a:endParaRPr>
            </a:p>
            <a:p>
              <a:pPr lvl="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dirty="0" smtClean="0">
                  <a:latin typeface="a옛날목욕탕L" pitchFamily="18" charset="-127"/>
                  <a:ea typeface="a옛날목욕탕L" pitchFamily="18" charset="-127"/>
                </a:rPr>
                <a:t>우체통으로♥</a:t>
              </a:r>
              <a:endParaRPr lang="ko-KR" altLang="en-US" sz="1800" kern="1200" dirty="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50" name="자유형 49"/>
            <p:cNvSpPr/>
            <p:nvPr/>
          </p:nvSpPr>
          <p:spPr>
            <a:xfrm>
              <a:off x="3673695" y="3654956"/>
              <a:ext cx="2110156" cy="960834"/>
            </a:xfrm>
            <a:custGeom>
              <a:avLst/>
              <a:gdLst>
                <a:gd name="connsiteX0" fmla="*/ 0 w 1601390"/>
                <a:gd name="connsiteY0" fmla="*/ 96083 h 960834"/>
                <a:gd name="connsiteX1" fmla="*/ 96083 w 1601390"/>
                <a:gd name="connsiteY1" fmla="*/ 0 h 960834"/>
                <a:gd name="connsiteX2" fmla="*/ 1505307 w 1601390"/>
                <a:gd name="connsiteY2" fmla="*/ 0 h 960834"/>
                <a:gd name="connsiteX3" fmla="*/ 1601390 w 1601390"/>
                <a:gd name="connsiteY3" fmla="*/ 96083 h 960834"/>
                <a:gd name="connsiteX4" fmla="*/ 1601390 w 1601390"/>
                <a:gd name="connsiteY4" fmla="*/ 864751 h 960834"/>
                <a:gd name="connsiteX5" fmla="*/ 1505307 w 1601390"/>
                <a:gd name="connsiteY5" fmla="*/ 960834 h 960834"/>
                <a:gd name="connsiteX6" fmla="*/ 96083 w 1601390"/>
                <a:gd name="connsiteY6" fmla="*/ 960834 h 960834"/>
                <a:gd name="connsiteX7" fmla="*/ 0 w 1601390"/>
                <a:gd name="connsiteY7" fmla="*/ 864751 h 960834"/>
                <a:gd name="connsiteX8" fmla="*/ 0 w 1601390"/>
                <a:gd name="connsiteY8" fmla="*/ 96083 h 96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960834">
                  <a:moveTo>
                    <a:pt x="0" y="96083"/>
                  </a:moveTo>
                  <a:cubicBezTo>
                    <a:pt x="0" y="43018"/>
                    <a:pt x="43018" y="0"/>
                    <a:pt x="96083" y="0"/>
                  </a:cubicBezTo>
                  <a:lnTo>
                    <a:pt x="1505307" y="0"/>
                  </a:lnTo>
                  <a:cubicBezTo>
                    <a:pt x="1558372" y="0"/>
                    <a:pt x="1601390" y="43018"/>
                    <a:pt x="1601390" y="96083"/>
                  </a:cubicBezTo>
                  <a:lnTo>
                    <a:pt x="1601390" y="864751"/>
                  </a:lnTo>
                  <a:cubicBezTo>
                    <a:pt x="1601390" y="917816"/>
                    <a:pt x="1558372" y="960834"/>
                    <a:pt x="1505307" y="960834"/>
                  </a:cubicBezTo>
                  <a:lnTo>
                    <a:pt x="96083" y="960834"/>
                  </a:lnTo>
                  <a:cubicBezTo>
                    <a:pt x="43018" y="960834"/>
                    <a:pt x="0" y="917816"/>
                    <a:pt x="0" y="864751"/>
                  </a:cubicBezTo>
                  <a:lnTo>
                    <a:pt x="0" y="96083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722" tIns="96722" rIns="96722" bIns="96722" numCol="1" spcCol="1270" anchor="ctr" anchorCtr="0">
              <a:noAutofit/>
            </a:bodyPr>
            <a:lstStyle/>
            <a:p>
              <a:pPr lvl="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dirty="0" smtClean="0">
                  <a:latin typeface="a옛날목욕탕L" pitchFamily="18" charset="-127"/>
                  <a:ea typeface="a옛날목욕탕L" pitchFamily="18" charset="-127"/>
                </a:rPr>
                <a:t>보내</a:t>
              </a:r>
              <a:r>
                <a:rPr lang="ko-KR" altLang="en-US" dirty="0">
                  <a:latin typeface="a옛날목욕탕L" pitchFamily="18" charset="-127"/>
                  <a:ea typeface="a옛날목욕탕L" pitchFamily="18" charset="-127"/>
                </a:rPr>
                <a:t>는 </a:t>
              </a:r>
              <a:r>
                <a:rPr lang="ko-KR" altLang="en-US" dirty="0" smtClean="0">
                  <a:latin typeface="a옛날목욕탕L" pitchFamily="18" charset="-127"/>
                  <a:ea typeface="a옛날목욕탕L" pitchFamily="18" charset="-127"/>
                </a:rPr>
                <a:t>분의 전화번호</a:t>
              </a:r>
              <a:endParaRPr lang="ko-KR" altLang="en-US" sz="1800" kern="1200" dirty="0">
                <a:latin typeface="a옛날목욕탕L" pitchFamily="18" charset="-127"/>
                <a:ea typeface="a옛날목욕탕L" pitchFamily="18" charset="-127"/>
              </a:endParaRPr>
            </a:p>
          </p:txBody>
        </p:sp>
      </p:grpSp>
      <p:sp>
        <p:nvSpPr>
          <p:cNvPr id="51" name="십자형 50"/>
          <p:cNvSpPr/>
          <p:nvPr/>
        </p:nvSpPr>
        <p:spPr>
          <a:xfrm>
            <a:off x="4736976" y="3573016"/>
            <a:ext cx="312035" cy="276314"/>
          </a:xfrm>
          <a:prstGeom prst="plus">
            <a:avLst>
              <a:gd name="adj" fmla="val 35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TextBox 52"/>
          <p:cNvSpPr txBox="1"/>
          <p:nvPr/>
        </p:nvSpPr>
        <p:spPr>
          <a:xfrm>
            <a:off x="776536" y="4941168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1600" b="1" dirty="0" smtClean="0">
                <a:latin typeface="a옛날목욕탕L" pitchFamily="18" charset="-127"/>
                <a:ea typeface="a옛날목욕탕L" pitchFamily="18" charset="-127"/>
              </a:rPr>
              <a:t> </a:t>
            </a: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진행 방식 설명 </a:t>
            </a:r>
            <a:endParaRPr lang="en-US" altLang="ko-KR" sz="1600" dirty="0" smtClean="0">
              <a:latin typeface="a옛날목욕탕L" pitchFamily="18" charset="-127"/>
              <a:ea typeface="a옛날목욕탕L" pitchFamily="18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76536" y="5301208"/>
            <a:ext cx="6162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a옛날목욕탕L" pitchFamily="18" charset="-127"/>
                <a:ea typeface="a옛날목욕탕L" pitchFamily="18" charset="-127"/>
              </a:rPr>
              <a:t>1. </a:t>
            </a: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엽서의 수요와 공급 일치를 위해 빈 엽서에 주소를 받음</a:t>
            </a:r>
            <a:endParaRPr lang="ko-KR" altLang="en-US" sz="1600" dirty="0">
              <a:latin typeface="a옛날목욕탕L" pitchFamily="18" charset="-127"/>
              <a:ea typeface="a옛날목욕탕L" pitchFamily="18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6536" y="5661248"/>
            <a:ext cx="710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a옛날목욕탕L" pitchFamily="18" charset="-127"/>
                <a:ea typeface="a옛날목욕탕L" pitchFamily="18" charset="-127"/>
              </a:rPr>
              <a:t>2. </a:t>
            </a: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길가</a:t>
            </a:r>
            <a:r>
              <a:rPr lang="ko-KR" altLang="en-US" sz="1600" dirty="0">
                <a:latin typeface="a옛날목욕탕L" pitchFamily="18" charset="-127"/>
                <a:ea typeface="a옛날목욕탕L" pitchFamily="18" charset="-127"/>
              </a:rPr>
              <a:t>에 </a:t>
            </a: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서서 오랫동안 편지를 쓰기 어렵다는 점을 고려하여 디자인 구상</a:t>
            </a:r>
            <a:endParaRPr lang="ko-KR" altLang="en-US" sz="1600" dirty="0">
              <a:latin typeface="a옛날목욕탕L" pitchFamily="18" charset="-127"/>
              <a:ea typeface="a옛날목욕탕L" pitchFamily="18" charset="-12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6536" y="6021288"/>
            <a:ext cx="6399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a옛날목욕탕L" pitchFamily="18" charset="-127"/>
                <a:ea typeface="a옛날목욕탕L" pitchFamily="18" charset="-127"/>
              </a:rPr>
              <a:t>3. </a:t>
            </a: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예쁜 디자인의 엽서를 통해 참여유도</a:t>
            </a:r>
            <a:endParaRPr lang="ko-KR" altLang="en-US" sz="1600" dirty="0">
              <a:latin typeface="a옛날목욕탕L" pitchFamily="18" charset="-127"/>
              <a:ea typeface="a옛날목욕탕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1" grpId="0" animBg="1"/>
      <p:bldP spid="53" grpId="0"/>
      <p:bldP spid="54" grpId="0"/>
      <p:bldP spid="55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/>
          </a:fgClr>
          <a:bgClr>
            <a:schemeClr val="accent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9129464" y="79477"/>
            <a:ext cx="77653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6825208" y="89790"/>
            <a:ext cx="2016224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3584848" y="116632"/>
            <a:ext cx="302433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373258" y="75722"/>
            <a:ext cx="1923565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8985448" y="14068"/>
            <a:ext cx="920552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39" name="직선 연결선 38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40833" y="1556796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 smtClean="0">
                <a:solidFill>
                  <a:schemeClr val="bg1"/>
                </a:solidFill>
                <a:latin typeface="a장미다방" panose="02020600000000000000" pitchFamily="18" charset="-127"/>
                <a:ea typeface="a장미다방"/>
              </a:rPr>
              <a:t>INDEX</a:t>
            </a:r>
            <a:endParaRPr lang="ko-KR" altLang="en-US" sz="6000" b="1" dirty="0">
              <a:solidFill>
                <a:schemeClr val="bg1"/>
              </a:solidFill>
              <a:latin typeface="a장미다방" panose="02020600000000000000" pitchFamily="18" charset="-127"/>
              <a:ea typeface="a장미다방"/>
            </a:endParaRPr>
          </a:p>
        </p:txBody>
      </p:sp>
      <p:grpSp>
        <p:nvGrpSpPr>
          <p:cNvPr id="2" name="그룹 90"/>
          <p:cNvGrpSpPr/>
          <p:nvPr/>
        </p:nvGrpSpPr>
        <p:grpSpPr>
          <a:xfrm>
            <a:off x="1991622" y="836712"/>
            <a:ext cx="1521218" cy="3058244"/>
            <a:chOff x="1837605" y="836712"/>
            <a:chExt cx="1548653" cy="3058244"/>
          </a:xfrm>
        </p:grpSpPr>
        <p:cxnSp>
          <p:nvCxnSpPr>
            <p:cNvPr id="50" name="직선 연결선 49"/>
            <p:cNvCxnSpPr/>
            <p:nvPr/>
          </p:nvCxnSpPr>
          <p:spPr>
            <a:xfrm>
              <a:off x="2025250" y="836712"/>
              <a:ext cx="1343574" cy="93610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flipV="1">
              <a:off x="1837605" y="2382788"/>
              <a:ext cx="1548653" cy="151216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92"/>
          <p:cNvGrpSpPr/>
          <p:nvPr/>
        </p:nvGrpSpPr>
        <p:grpSpPr>
          <a:xfrm>
            <a:off x="4808984" y="908720"/>
            <a:ext cx="144016" cy="3745358"/>
            <a:chOff x="5053676" y="836712"/>
            <a:chExt cx="108012" cy="3282967"/>
          </a:xfrm>
        </p:grpSpPr>
        <p:cxnSp>
          <p:nvCxnSpPr>
            <p:cNvPr id="55" name="직선 연결선 54"/>
            <p:cNvCxnSpPr/>
            <p:nvPr/>
          </p:nvCxnSpPr>
          <p:spPr>
            <a:xfrm>
              <a:off x="5097016" y="836712"/>
              <a:ext cx="0" cy="93610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>
              <a:endCxn id="82" idx="0"/>
            </p:cNvCxnSpPr>
            <p:nvPr/>
          </p:nvCxnSpPr>
          <p:spPr>
            <a:xfrm>
              <a:off x="5107682" y="2035956"/>
              <a:ext cx="0" cy="19566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타원 81"/>
            <p:cNvSpPr/>
            <p:nvPr/>
          </p:nvSpPr>
          <p:spPr>
            <a:xfrm>
              <a:off x="5053676" y="3992617"/>
              <a:ext cx="108012" cy="127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" name="그룹 94"/>
          <p:cNvGrpSpPr/>
          <p:nvPr/>
        </p:nvGrpSpPr>
        <p:grpSpPr>
          <a:xfrm>
            <a:off x="5961119" y="836712"/>
            <a:ext cx="1800200" cy="3240360"/>
            <a:chOff x="5662435" y="836712"/>
            <a:chExt cx="2610664" cy="3076144"/>
          </a:xfrm>
        </p:grpSpPr>
        <p:cxnSp>
          <p:nvCxnSpPr>
            <p:cNvPr id="59" name="직선 연결선 58"/>
            <p:cNvCxnSpPr/>
            <p:nvPr/>
          </p:nvCxnSpPr>
          <p:spPr>
            <a:xfrm flipH="1">
              <a:off x="5704135" y="836712"/>
              <a:ext cx="2568964" cy="100811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 flipH="1" flipV="1">
              <a:off x="5662435" y="2340606"/>
              <a:ext cx="1837134" cy="157225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992560" y="4077086"/>
            <a:ext cx="192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주제 선정이유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문제 인식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016903" y="479715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칭찬프로젝트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피켓프로젝트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엽서프로젝트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352600" y="0"/>
            <a:ext cx="1872208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3440832" y="0"/>
            <a:ext cx="3096344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6753200" y="0"/>
            <a:ext cx="2016224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7" name="타원 46"/>
          <p:cNvSpPr/>
          <p:nvPr/>
        </p:nvSpPr>
        <p:spPr>
          <a:xfrm>
            <a:off x="7185249" y="4005064"/>
            <a:ext cx="144016" cy="1449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/>
          <p:cNvSpPr/>
          <p:nvPr/>
        </p:nvSpPr>
        <p:spPr>
          <a:xfrm>
            <a:off x="1928664" y="3861048"/>
            <a:ext cx="144016" cy="1449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6897220" y="429311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총 마무리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endParaRPr lang="ko-KR" altLang="en-US" dirty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832522249"/>
      </p:ext>
    </p:extLst>
  </p:cSld>
  <p:clrMapOvr>
    <a:masterClrMapping/>
  </p:clrMapOvr>
  <p:transition advTm="126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85" grpId="1"/>
      <p:bldP spid="90" grpId="0"/>
      <p:bldP spid="43" grpId="0" animBg="1"/>
      <p:bldP spid="44" grpId="0" animBg="1"/>
      <p:bldP spid="45" grpId="0" animBg="1"/>
      <p:bldP spid="47" grpId="0" animBg="1"/>
      <p:bldP spid="49" grpId="1" animBg="1"/>
      <p:bldP spid="5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19" y="1167388"/>
            <a:ext cx="2490142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엽서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cxnSp>
        <p:nvCxnSpPr>
          <p:cNvPr id="47" name="직선 연결선 46"/>
          <p:cNvCxnSpPr/>
          <p:nvPr/>
        </p:nvCxnSpPr>
        <p:spPr>
          <a:xfrm>
            <a:off x="0" y="6093296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프젝트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0560" y="2492910"/>
            <a:ext cx="3188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1600" spc="-100" dirty="0" smtClean="0">
                <a:solidFill>
                  <a:schemeClr val="tx2">
                    <a:lumMod val="75000"/>
                  </a:schemeClr>
                </a:solidFill>
                <a:latin typeface="a옛날목욕탕L" pitchFamily="18" charset="-127"/>
                <a:ea typeface="a옛날목욕탕L" pitchFamily="18" charset="-127"/>
              </a:rPr>
              <a:t> 활동 진행 내용</a:t>
            </a:r>
            <a:endParaRPr lang="ko-KR" altLang="en-US" sz="1600" spc="-100" dirty="0">
              <a:solidFill>
                <a:schemeClr val="tx2">
                  <a:lumMod val="75000"/>
                </a:schemeClr>
              </a:solidFill>
              <a:latin typeface="a옛날목욕탕L" pitchFamily="18" charset="-127"/>
              <a:ea typeface="a옛날목욕탕L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920552" y="2996952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개인정보 수집에 대한 용도와 우리의 소속 신분을 밝히기 위해 따로 조그만 종이를 프린트하였다</a:t>
            </a:r>
            <a:endParaRPr lang="en-US" altLang="ko-KR" sz="1400" dirty="0" smtClean="0">
              <a:latin typeface="a옛날목욕탕L" pitchFamily="18" charset="-127"/>
              <a:ea typeface="a옛날목욕탕L" pitchFamily="18" charset="-127"/>
            </a:endParaRPr>
          </a:p>
          <a:p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피켓프로젝트와 함께 진행</a:t>
            </a:r>
          </a:p>
        </p:txBody>
      </p:sp>
      <p:pic>
        <p:nvPicPr>
          <p:cNvPr id="38" name="그림 37" descr="종이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4895" y="3284984"/>
            <a:ext cx="5687219" cy="266737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20552" y="1844824"/>
            <a:ext cx="842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1400" dirty="0" smtClean="0">
                <a:latin typeface="a옛날목욕탕L" pitchFamily="18" charset="-127"/>
                <a:ea typeface="a옛날목욕탕L" pitchFamily="18" charset="-127"/>
              </a:rPr>
              <a:t>개인정보 이용에 대한 안내</a:t>
            </a:r>
            <a:endParaRPr lang="en-US" altLang="ko-KR" sz="1400" dirty="0">
              <a:latin typeface="a옛날목욕탕L" pitchFamily="18" charset="-127"/>
              <a:ea typeface="a옛날목욕탕L" pitchFamily="18" charset="-127"/>
            </a:endParaRPr>
          </a:p>
        </p:txBody>
      </p:sp>
      <p:pic>
        <p:nvPicPr>
          <p:cNvPr id="40" name="그림 39" descr="종이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4528" y="1340768"/>
            <a:ext cx="403244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19" y="1167388"/>
            <a:ext cx="2418134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엽서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3" name="그림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51" y="1726469"/>
            <a:ext cx="622486" cy="622485"/>
          </a:xfrm>
          <a:prstGeom prst="rect">
            <a:avLst/>
          </a:prstGeom>
        </p:spPr>
      </p:pic>
      <p:cxnSp>
        <p:nvCxnSpPr>
          <p:cNvPr id="47" name="직선 연결선 46"/>
          <p:cNvCxnSpPr/>
          <p:nvPr/>
        </p:nvCxnSpPr>
        <p:spPr>
          <a:xfrm>
            <a:off x="0" y="6093296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프젝트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pic>
        <p:nvPicPr>
          <p:cNvPr id="35" name="그림 34" descr="20140525_175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72816"/>
            <a:ext cx="6681192" cy="4176464"/>
          </a:xfrm>
          <a:prstGeom prst="rect">
            <a:avLst/>
          </a:prstGeom>
        </p:spPr>
      </p:pic>
      <p:pic>
        <p:nvPicPr>
          <p:cNvPr id="38" name="그림 37" descr="20140525_1803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0872" y="1844828"/>
            <a:ext cx="6105128" cy="4226223"/>
          </a:xfrm>
          <a:prstGeom prst="rect">
            <a:avLst/>
          </a:prstGeom>
        </p:spPr>
      </p:pic>
      <p:pic>
        <p:nvPicPr>
          <p:cNvPr id="40" name="그림 39" descr="20140525_1805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28800"/>
            <a:ext cx="7385271" cy="4154215"/>
          </a:xfrm>
          <a:prstGeom prst="rect">
            <a:avLst/>
          </a:prstGeom>
        </p:spPr>
      </p:pic>
      <p:pic>
        <p:nvPicPr>
          <p:cNvPr id="41" name="그림 40" descr="20140525_1811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72880" y="1772816"/>
            <a:ext cx="6033120" cy="4442246"/>
          </a:xfrm>
          <a:prstGeom prst="rect">
            <a:avLst/>
          </a:prstGeom>
        </p:spPr>
      </p:pic>
      <p:pic>
        <p:nvPicPr>
          <p:cNvPr id="45" name="그림 44" descr="20140525_18174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8504" y="1556792"/>
            <a:ext cx="5673080" cy="4370239"/>
          </a:xfrm>
          <a:prstGeom prst="rect">
            <a:avLst/>
          </a:prstGeom>
        </p:spPr>
      </p:pic>
      <p:pic>
        <p:nvPicPr>
          <p:cNvPr id="46" name="그림 45" descr="20140525_1819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28667" y="1556792"/>
            <a:ext cx="6321151" cy="4536504"/>
          </a:xfrm>
          <a:prstGeom prst="rect">
            <a:avLst/>
          </a:prstGeom>
        </p:spPr>
      </p:pic>
      <p:pic>
        <p:nvPicPr>
          <p:cNvPr id="50" name="그림 49" descr="20140525_18304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60712" y="1556792"/>
            <a:ext cx="7185247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19" y="1167388"/>
            <a:ext cx="2490142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엽서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7" name="직선 연결선 46"/>
          <p:cNvCxnSpPr/>
          <p:nvPr/>
        </p:nvCxnSpPr>
        <p:spPr>
          <a:xfrm>
            <a:off x="0" y="6093296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프젝트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pic>
        <p:nvPicPr>
          <p:cNvPr id="28" name="그림 27" descr="20140528_1857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88" y="1124744"/>
            <a:ext cx="9217024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15" y="89790"/>
            <a:ext cx="180020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25"/>
          <p:cNvGrpSpPr/>
          <p:nvPr/>
        </p:nvGrpSpPr>
        <p:grpSpPr>
          <a:xfrm>
            <a:off x="302619" y="1167388"/>
            <a:ext cx="2490142" cy="640577"/>
            <a:chOff x="4824910" y="1143142"/>
            <a:chExt cx="2729182" cy="64057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445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엽서 프로젝트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5" name="그룹 27"/>
            <p:cNvGrpSpPr/>
            <p:nvPr/>
          </p:nvGrpSpPr>
          <p:grpSpPr>
            <a:xfrm>
              <a:off x="7315052" y="1460552"/>
              <a:ext cx="239040" cy="323167"/>
              <a:chOff x="4267194" y="1507482"/>
              <a:chExt cx="481209" cy="659475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4267194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7" name="직선 연결선 46"/>
          <p:cNvCxnSpPr/>
          <p:nvPr/>
        </p:nvCxnSpPr>
        <p:spPr>
          <a:xfrm>
            <a:off x="0" y="6093296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프젝트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368823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graphicFrame>
        <p:nvGraphicFramePr>
          <p:cNvPr id="26" name="차트 25"/>
          <p:cNvGraphicFramePr/>
          <p:nvPr>
            <p:extLst>
              <p:ext uri="{D42A27DB-BD31-4B8C-83A1-F6EECF244321}">
                <p14:modId xmlns:p14="http://schemas.microsoft.com/office/powerpoint/2010/main" xmlns="" val="3933156401"/>
              </p:ext>
            </p:extLst>
          </p:nvPr>
        </p:nvGraphicFramePr>
        <p:xfrm>
          <a:off x="2432720" y="1124744"/>
          <a:ext cx="5688631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1712640" y="2924944"/>
            <a:ext cx="5976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자녀가 부모님께 보내드린 엽서가  가장 많았고</a:t>
            </a:r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, </a:t>
            </a:r>
          </a:p>
          <a:p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반대로 부모님</a:t>
            </a:r>
            <a:r>
              <a:rPr lang="ko-KR" altLang="en-US" dirty="0">
                <a:latin typeface="a옛날목욕탕L" pitchFamily="18" charset="-127"/>
                <a:ea typeface="a옛날목욕탕L" pitchFamily="18" charset="-127"/>
              </a:rPr>
              <a:t>이 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자녀에게 보낸 엽서는 한 장도 없었다</a:t>
            </a:r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. </a:t>
            </a:r>
          </a:p>
          <a:p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 </a:t>
            </a:r>
            <a:endParaRPr lang="ko-KR" altLang="en-US" dirty="0">
              <a:latin typeface="a옛날목욕탕L" pitchFamily="18" charset="-127"/>
              <a:ea typeface="a옛날목욕탕L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0512" y="1916832"/>
            <a:ext cx="936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 결과</a:t>
            </a:r>
            <a:endParaRPr lang="ko-KR" altLang="en-US" dirty="0">
              <a:latin typeface="a옛날목욕탕L" pitchFamily="18" charset="-127"/>
              <a:ea typeface="a옛날목욕탕L" pitchFamily="18" charset="-127"/>
            </a:endParaRPr>
          </a:p>
        </p:txBody>
      </p:sp>
      <p:sp>
        <p:nvSpPr>
          <p:cNvPr id="40" name="자유형 39"/>
          <p:cNvSpPr/>
          <p:nvPr/>
        </p:nvSpPr>
        <p:spPr>
          <a:xfrm>
            <a:off x="3512840" y="5661248"/>
            <a:ext cx="5544616" cy="792088"/>
          </a:xfrm>
          <a:custGeom>
            <a:avLst/>
            <a:gdLst>
              <a:gd name="connsiteX0" fmla="*/ 0 w 2902148"/>
              <a:gd name="connsiteY0" fmla="*/ 0 h 1741289"/>
              <a:gd name="connsiteX1" fmla="*/ 2902148 w 2902148"/>
              <a:gd name="connsiteY1" fmla="*/ 0 h 1741289"/>
              <a:gd name="connsiteX2" fmla="*/ 2902148 w 2902148"/>
              <a:gd name="connsiteY2" fmla="*/ 1741289 h 1741289"/>
              <a:gd name="connsiteX3" fmla="*/ 0 w 2902148"/>
              <a:gd name="connsiteY3" fmla="*/ 1741289 h 1741289"/>
              <a:gd name="connsiteX4" fmla="*/ 0 w 2902148"/>
              <a:gd name="connsiteY4" fmla="*/ 0 h 1741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2148" h="1741289">
                <a:moveTo>
                  <a:pt x="0" y="0"/>
                </a:moveTo>
                <a:lnTo>
                  <a:pt x="2902148" y="0"/>
                </a:lnTo>
                <a:lnTo>
                  <a:pt x="2902148" y="1741289"/>
                </a:lnTo>
                <a:lnTo>
                  <a:pt x="0" y="1741289"/>
                </a:lnTo>
                <a:lnTo>
                  <a:pt x="0" y="0"/>
                </a:lnTo>
                <a:close/>
              </a:path>
            </a:pathLst>
          </a:custGeom>
          <a:solidFill>
            <a:srgbClr val="77B3D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1900" kern="1200" dirty="0" smtClean="0">
                <a:latin typeface="a옛날목욕탕L" pitchFamily="18" charset="-127"/>
                <a:ea typeface="a옛날목욕탕L" pitchFamily="18" charset="-127"/>
              </a:rPr>
              <a:t>2. </a:t>
            </a:r>
            <a:r>
              <a:rPr lang="ko-KR" altLang="en-US" sz="1900" kern="1200" dirty="0" smtClean="0">
                <a:latin typeface="a옛날목욕탕L" pitchFamily="18" charset="-127"/>
                <a:ea typeface="a옛날목욕탕L" pitchFamily="18" charset="-127"/>
              </a:rPr>
              <a:t>관심을 보이며 다가왔음에도 </a:t>
            </a:r>
            <a:endParaRPr lang="en-US" altLang="ko-KR" sz="1900" kern="1200" dirty="0" smtClean="0">
              <a:latin typeface="a옛날목욕탕L" pitchFamily="18" charset="-127"/>
              <a:ea typeface="a옛날목욕탕L" pitchFamily="18" charset="-127"/>
            </a:endParaRPr>
          </a:p>
          <a:p>
            <a:pPr lvl="0" algn="ctr" defTabSz="8445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900" kern="1200" dirty="0" smtClean="0">
                <a:latin typeface="a옛날목욕탕L" pitchFamily="18" charset="-127"/>
                <a:ea typeface="a옛날목욕탕L" pitchFamily="18" charset="-127"/>
              </a:rPr>
              <a:t>직접 참여하지 않고 자녀에게 참여하</a:t>
            </a:r>
            <a:r>
              <a:rPr lang="ko-KR" altLang="en-US" sz="1900" dirty="0" smtClean="0">
                <a:latin typeface="a옛날목욕탕L" pitchFamily="18" charset="-127"/>
                <a:ea typeface="a옛날목욕탕L" pitchFamily="18" charset="-127"/>
              </a:rPr>
              <a:t>도록 유도</a:t>
            </a:r>
            <a:endParaRPr lang="ko-KR" altLang="en-US" sz="1900" kern="1200" dirty="0">
              <a:latin typeface="a옛날목욕탕L" pitchFamily="18" charset="-127"/>
              <a:ea typeface="a옛날목욕탕L" pitchFamily="18" charset="-127"/>
            </a:endParaRPr>
          </a:p>
        </p:txBody>
      </p:sp>
      <p:sp>
        <p:nvSpPr>
          <p:cNvPr id="44" name="자유형 43"/>
          <p:cNvSpPr/>
          <p:nvPr/>
        </p:nvSpPr>
        <p:spPr>
          <a:xfrm>
            <a:off x="3512840" y="4653136"/>
            <a:ext cx="5544616" cy="864096"/>
          </a:xfrm>
          <a:custGeom>
            <a:avLst/>
            <a:gdLst>
              <a:gd name="connsiteX0" fmla="*/ 0 w 2902148"/>
              <a:gd name="connsiteY0" fmla="*/ 0 h 1741289"/>
              <a:gd name="connsiteX1" fmla="*/ 2902148 w 2902148"/>
              <a:gd name="connsiteY1" fmla="*/ 0 h 1741289"/>
              <a:gd name="connsiteX2" fmla="*/ 2902148 w 2902148"/>
              <a:gd name="connsiteY2" fmla="*/ 1741289 h 1741289"/>
              <a:gd name="connsiteX3" fmla="*/ 0 w 2902148"/>
              <a:gd name="connsiteY3" fmla="*/ 1741289 h 1741289"/>
              <a:gd name="connsiteX4" fmla="*/ 0 w 2902148"/>
              <a:gd name="connsiteY4" fmla="*/ 0 h 1741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2148" h="1741289">
                <a:moveTo>
                  <a:pt x="0" y="0"/>
                </a:moveTo>
                <a:lnTo>
                  <a:pt x="2902148" y="0"/>
                </a:lnTo>
                <a:lnTo>
                  <a:pt x="2902148" y="1741289"/>
                </a:lnTo>
                <a:lnTo>
                  <a:pt x="0" y="1741289"/>
                </a:lnTo>
                <a:lnTo>
                  <a:pt x="0" y="0"/>
                </a:lnTo>
                <a:close/>
              </a:path>
            </a:pathLst>
          </a:custGeom>
          <a:solidFill>
            <a:srgbClr val="77B3D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457200" lvl="0" indent="-457200" algn="ctr" defTabSz="8445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AutoNum type="arabicPeriod"/>
            </a:pPr>
            <a:r>
              <a:rPr lang="ko-KR" altLang="en-US" sz="1900" b="1" dirty="0" smtClean="0">
                <a:solidFill>
                  <a:schemeClr val="accent2"/>
                </a:solidFill>
                <a:latin typeface="a옛날목욕탕L" pitchFamily="18" charset="-127"/>
                <a:ea typeface="a옛날목욕탕L" pitchFamily="18" charset="-127"/>
              </a:rPr>
              <a:t>프로젝트 진행주체에 대한 신뢰 부족으로</a:t>
            </a:r>
            <a:r>
              <a:rPr lang="en-US" altLang="ko-KR" sz="1900" b="1" dirty="0" smtClean="0">
                <a:solidFill>
                  <a:schemeClr val="accent2"/>
                </a:solidFill>
                <a:latin typeface="a옛날목욕탕L" pitchFamily="18" charset="-127"/>
                <a:ea typeface="a옛날목욕탕L" pitchFamily="18" charset="-127"/>
              </a:rPr>
              <a:t>,</a:t>
            </a:r>
          </a:p>
          <a:p>
            <a:pPr marL="457200" lvl="0" indent="-457200" algn="ctr" defTabSz="8445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900" b="1" kern="1200" dirty="0" smtClean="0">
                <a:solidFill>
                  <a:schemeClr val="accent2"/>
                </a:solidFill>
                <a:latin typeface="a옛날목욕탕L" pitchFamily="18" charset="-127"/>
                <a:ea typeface="a옛날목욕탕L" pitchFamily="18" charset="-127"/>
              </a:rPr>
              <a:t>부모님 세대의 참여자가 적음 → 기관 제안 이유</a:t>
            </a:r>
            <a:endParaRPr lang="ko-KR" altLang="en-US" sz="1900" b="1" kern="1200" dirty="0">
              <a:solidFill>
                <a:schemeClr val="accent2"/>
              </a:solidFill>
              <a:latin typeface="a옛날목욕탕L" pitchFamily="18" charset="-127"/>
              <a:ea typeface="a옛날목욕탕L" pitchFamily="18" charset="-127"/>
            </a:endParaRPr>
          </a:p>
        </p:txBody>
      </p:sp>
      <p:sp>
        <p:nvSpPr>
          <p:cNvPr id="46" name="모서리가 둥근 직사각형 45"/>
          <p:cNvSpPr/>
          <p:nvPr/>
        </p:nvSpPr>
        <p:spPr>
          <a:xfrm>
            <a:off x="650522" y="4774747"/>
            <a:ext cx="1422158" cy="1030517"/>
          </a:xfrm>
          <a:prstGeom prst="roundRect">
            <a:avLst/>
          </a:prstGeom>
          <a:solidFill>
            <a:srgbClr val="77B3D4"/>
          </a:solidFill>
          <a:ln>
            <a:solidFill>
              <a:srgbClr val="77B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a옛날목욕탕L" pitchFamily="18" charset="-127"/>
                <a:ea typeface="a옛날목욕탕L" pitchFamily="18" charset="-127"/>
              </a:rPr>
              <a:t>원인 </a:t>
            </a:r>
            <a:endParaRPr lang="ko-KR" altLang="en-US" sz="2400" dirty="0">
              <a:latin typeface="a옛날목욕탕L" pitchFamily="18" charset="-127"/>
              <a:ea typeface="a옛날목욕탕L" pitchFamily="18" charset="-127"/>
            </a:endParaRPr>
          </a:p>
        </p:txBody>
      </p:sp>
      <p:sp>
        <p:nvSpPr>
          <p:cNvPr id="49" name="오른쪽 화살표 48"/>
          <p:cNvSpPr/>
          <p:nvPr/>
        </p:nvSpPr>
        <p:spPr>
          <a:xfrm>
            <a:off x="2576736" y="5085184"/>
            <a:ext cx="534059" cy="514091"/>
          </a:xfrm>
          <a:prstGeom prst="rightArrow">
            <a:avLst/>
          </a:prstGeom>
          <a:solidFill>
            <a:schemeClr val="bg1"/>
          </a:solidFill>
          <a:ln>
            <a:solidFill>
              <a:srgbClr val="77B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  <p:bldP spid="34" grpId="0"/>
      <p:bldP spid="38" grpId="0"/>
      <p:bldP spid="40" grpId="0" animBg="1"/>
      <p:bldP spid="44" grpId="0" animBg="1"/>
      <p:bldP spid="46" grpId="0" animBg="1"/>
      <p:bldP spid="4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사각형 설명선 1"/>
          <p:cNvSpPr/>
          <p:nvPr/>
        </p:nvSpPr>
        <p:spPr>
          <a:xfrm>
            <a:off x="4016896" y="476672"/>
            <a:ext cx="5400600" cy="1728192"/>
          </a:xfrm>
          <a:prstGeom prst="wedgeRoundRectCallout">
            <a:avLst>
              <a:gd name="adj1" fmla="val 59014"/>
              <a:gd name="adj2" fmla="val 33299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… </a:t>
            </a: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지난 번 참여해주신 프로젝트와 관련하여 </a:t>
            </a:r>
            <a:endParaRPr lang="en-US" altLang="ko-KR" dirty="0" smtClean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가족께 보내드린 엽서가 도착했는지</a:t>
            </a:r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도착했다면 </a:t>
            </a:r>
            <a:r>
              <a:rPr lang="ko-KR" altLang="en-US" i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받으신 분의 반응이 어떠했는지 </a:t>
            </a:r>
            <a:endParaRPr lang="en-US" altLang="ko-KR" i="1" dirty="0" smtClean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여쭤보기 위해 이렇게 </a:t>
            </a:r>
            <a:r>
              <a:rPr lang="ko-KR" altLang="en-US" dirty="0" err="1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연락드리게</a:t>
            </a:r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되었습니다</a:t>
            </a:r>
            <a:endParaRPr lang="en-US" altLang="ko-KR" dirty="0" smtClean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….</a:t>
            </a:r>
            <a:endParaRPr lang="ko-KR" altLang="en-US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모서리가 둥근 사각형 설명선 2"/>
          <p:cNvSpPr/>
          <p:nvPr/>
        </p:nvSpPr>
        <p:spPr>
          <a:xfrm>
            <a:off x="416504" y="2420888"/>
            <a:ext cx="7128792" cy="720080"/>
          </a:xfrm>
          <a:prstGeom prst="wedgeRoundRectCallout">
            <a:avLst>
              <a:gd name="adj1" fmla="val -53806"/>
              <a:gd name="adj2" fmla="val 3317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엄마가 받으셨는데요</a:t>
            </a:r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엽서를 다 받아보고 신선하다고 하셨어요</a:t>
            </a:r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!</a:t>
            </a:r>
            <a:endParaRPr lang="ko-KR" altLang="en-US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모서리가 둥근 사각형 설명선 3"/>
          <p:cNvSpPr/>
          <p:nvPr/>
        </p:nvSpPr>
        <p:spPr>
          <a:xfrm>
            <a:off x="416497" y="3284984"/>
            <a:ext cx="6048673" cy="1008112"/>
          </a:xfrm>
          <a:prstGeom prst="wedgeRoundRectCallout">
            <a:avLst>
              <a:gd name="adj1" fmla="val -54660"/>
              <a:gd name="adj2" fmla="val 3242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고 </a:t>
            </a:r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동생한테 보냈는데 동생이 한참 </a:t>
            </a:r>
            <a:r>
              <a:rPr lang="ko-KR" altLang="en-US" dirty="0" err="1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만지작</a:t>
            </a:r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거리더니</a:t>
            </a:r>
            <a:endParaRPr lang="en-US" altLang="ko-KR" dirty="0" smtClean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책에 꽂아뒀어요 </a:t>
            </a:r>
            <a:r>
              <a:rPr lang="ko-KR" altLang="en-US" dirty="0" err="1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ㅋㅋㅋ</a:t>
            </a:r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ko-KR" altLang="en-US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488504" y="5589240"/>
            <a:ext cx="6264696" cy="1008112"/>
          </a:xfrm>
          <a:prstGeom prst="wedgeRoundRectCallout">
            <a:avLst>
              <a:gd name="adj1" fmla="val -56077"/>
              <a:gd name="adj2" fmla="val 3053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고맙고 사랑해</a:t>
            </a:r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!</a:t>
            </a:r>
            <a:r>
              <a:rPr lang="ko-KR" altLang="en-US" dirty="0" err="1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뜻밖의편지깜짝선물고마워</a:t>
            </a:r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!</a:t>
            </a:r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행복했어</a:t>
            </a:r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!”</a:t>
            </a: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하고 카톡으로 보내주셨어요</a:t>
            </a:r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488504" y="4437112"/>
            <a:ext cx="6048673" cy="1008112"/>
          </a:xfrm>
          <a:prstGeom prst="wedgeRoundRectCallout">
            <a:avLst>
              <a:gd name="adj1" fmla="val -56077"/>
              <a:gd name="adj2" fmla="val 3053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엄마가 </a:t>
            </a:r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어</a:t>
            </a:r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? </a:t>
            </a:r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이거 네가 </a:t>
            </a:r>
            <a:r>
              <a:rPr lang="ko-KR" altLang="en-US" dirty="0" err="1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보낸거야</a:t>
            </a:r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? </a:t>
            </a:r>
            <a:r>
              <a:rPr lang="ko-KR" altLang="en-US" dirty="0" err="1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직접쓴거아니지</a:t>
            </a:r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?”</a:t>
            </a:r>
          </a:p>
          <a:p>
            <a:pPr algn="ctr"/>
            <a:r>
              <a:rPr lang="ko-KR" altLang="en-US" dirty="0" err="1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ㅋㅋㅋㅋ그리고나서</a:t>
            </a:r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글귀가 감동적이네</a:t>
            </a:r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”</a:t>
            </a:r>
            <a:endParaRPr lang="ko-KR" altLang="en-US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5" name="그룹 9"/>
          <p:cNvGrpSpPr/>
          <p:nvPr/>
        </p:nvGrpSpPr>
        <p:grpSpPr>
          <a:xfrm>
            <a:off x="272488" y="260648"/>
            <a:ext cx="1800200" cy="936104"/>
            <a:chOff x="416496" y="548680"/>
            <a:chExt cx="1512168" cy="864096"/>
          </a:xfrm>
        </p:grpSpPr>
        <p:sp>
          <p:nvSpPr>
            <p:cNvPr id="8" name="순서도: 처리 7"/>
            <p:cNvSpPr/>
            <p:nvPr/>
          </p:nvSpPr>
          <p:spPr>
            <a:xfrm>
              <a:off x="416496" y="548680"/>
              <a:ext cx="1512168" cy="864096"/>
            </a:xfrm>
            <a:prstGeom prst="flowChartProces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dirty="0" smtClean="0"/>
            </a:p>
            <a:p>
              <a:pPr algn="ctr"/>
              <a:r>
                <a:rPr lang="ko-KR" altLang="en-US" sz="2400" b="1" dirty="0" smtClean="0">
                  <a:latin typeface="나눔고딕" pitchFamily="50" charset="-127"/>
                  <a:ea typeface="나눔고딕" pitchFamily="50" charset="-127"/>
                </a:rPr>
                <a:t>피드백</a:t>
              </a:r>
              <a:endParaRPr lang="ko-KR" altLang="en-US" sz="2400" b="1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9" name="이등변 삼각형 8"/>
            <p:cNvSpPr/>
            <p:nvPr/>
          </p:nvSpPr>
          <p:spPr>
            <a:xfrm rot="10800000">
              <a:off x="416496" y="548680"/>
              <a:ext cx="1512168" cy="360040"/>
            </a:xfrm>
            <a:prstGeom prst="triangle">
              <a:avLst>
                <a:gd name="adj" fmla="val 5407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사각형 설명선 2"/>
          <p:cNvSpPr/>
          <p:nvPr/>
        </p:nvSpPr>
        <p:spPr>
          <a:xfrm>
            <a:off x="488511" y="260648"/>
            <a:ext cx="5256584" cy="2880320"/>
          </a:xfrm>
          <a:prstGeom prst="wedgeRoundRectCallout">
            <a:avLst>
              <a:gd name="adj1" fmla="val -56077"/>
              <a:gd name="adj2" fmla="val 3053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냉장고에 엽서 붙여두셨어요 </a:t>
            </a:r>
            <a:r>
              <a:rPr lang="ko-KR" altLang="en-US" dirty="0" err="1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ㅎㅎ</a:t>
            </a:r>
            <a:endParaRPr lang="ko-KR" altLang="en-US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8"/>
          <p:cNvGrpSpPr/>
          <p:nvPr/>
        </p:nvGrpSpPr>
        <p:grpSpPr>
          <a:xfrm>
            <a:off x="560514" y="4941168"/>
            <a:ext cx="7704856" cy="1512168"/>
            <a:chOff x="560512" y="4509120"/>
            <a:chExt cx="7704856" cy="2016224"/>
          </a:xfrm>
        </p:grpSpPr>
        <p:sp>
          <p:nvSpPr>
            <p:cNvPr id="6" name="모서리가 둥근 사각형 설명선 5"/>
            <p:cNvSpPr/>
            <p:nvPr/>
          </p:nvSpPr>
          <p:spPr>
            <a:xfrm>
              <a:off x="560512" y="4509120"/>
              <a:ext cx="7704856" cy="2016224"/>
            </a:xfrm>
            <a:prstGeom prst="wedgeRoundRectCallout">
              <a:avLst>
                <a:gd name="adj1" fmla="val -56077"/>
                <a:gd name="adj2" fmla="val 30533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dirty="0" smtClean="0">
                <a:solidFill>
                  <a:schemeClr val="tx1"/>
                </a:solidFill>
              </a:endParaRPr>
            </a:p>
            <a:p>
              <a:pPr algn="ctr"/>
              <a:endParaRPr lang="en-US" altLang="ko-KR" dirty="0" smtClean="0">
                <a:solidFill>
                  <a:schemeClr val="tx1"/>
                </a:solidFill>
              </a:endParaRPr>
            </a:p>
            <a:p>
              <a:pPr algn="ctr"/>
              <a:endParaRPr lang="en-US" altLang="ko-KR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dirty="0" smtClean="0">
                  <a:solidFill>
                    <a:schemeClr val="tx1"/>
                  </a:solidFill>
                  <a:latin typeface="나눔고딕" pitchFamily="50" charset="-127"/>
                  <a:ea typeface="나눔고딕" pitchFamily="50" charset="-127"/>
                </a:rPr>
                <a:t>감동이라면서 </a:t>
              </a:r>
              <a:r>
                <a:rPr lang="ko-KR" altLang="en-US" dirty="0" err="1" smtClean="0">
                  <a:solidFill>
                    <a:schemeClr val="tx1"/>
                  </a:solidFill>
                  <a:latin typeface="나눔고딕" pitchFamily="50" charset="-127"/>
                  <a:ea typeface="나눔고딕" pitchFamily="50" charset="-127"/>
                </a:rPr>
                <a:t>카톡</a:t>
              </a:r>
              <a:r>
                <a:rPr lang="ko-KR" altLang="en-US" dirty="0" smtClean="0">
                  <a:solidFill>
                    <a:schemeClr val="tx1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lang="ko-KR" altLang="en-US" dirty="0" err="1" smtClean="0">
                  <a:solidFill>
                    <a:schemeClr val="tx1"/>
                  </a:solidFill>
                  <a:latin typeface="나눔고딕" pitchFamily="50" charset="-127"/>
                  <a:ea typeface="나눔고딕" pitchFamily="50" charset="-127"/>
                </a:rPr>
                <a:t>프사로</a:t>
              </a:r>
              <a:r>
                <a:rPr lang="ko-KR" altLang="en-US" dirty="0" smtClean="0">
                  <a:solidFill>
                    <a:schemeClr val="tx1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  <a:r>
                <a:rPr lang="ko-KR" altLang="en-US" dirty="0" err="1" smtClean="0">
                  <a:solidFill>
                    <a:schemeClr val="tx1"/>
                  </a:solidFill>
                  <a:latin typeface="나눔고딕" pitchFamily="50" charset="-127"/>
                  <a:ea typeface="나눔고딕" pitchFamily="50" charset="-127"/>
                </a:rPr>
                <a:t>하셨어요ㅋㅋㅋ</a:t>
              </a:r>
              <a:endParaRPr lang="ko-KR" altLang="en-US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pic>
          <p:nvPicPr>
            <p:cNvPr id="7" name="그림 6" descr="카톡프사.jpeg"/>
            <p:cNvPicPr>
              <a:picLocks noChangeAspect="1"/>
            </p:cNvPicPr>
            <p:nvPr/>
          </p:nvPicPr>
          <p:blipFill>
            <a:blip r:embed="rId2" cstate="print"/>
            <a:srcRect t="38224" b="51805"/>
            <a:stretch>
              <a:fillRect/>
            </a:stretch>
          </p:blipFill>
          <p:spPr>
            <a:xfrm>
              <a:off x="1568624" y="4725144"/>
              <a:ext cx="5544616" cy="1043692"/>
            </a:xfrm>
            <a:prstGeom prst="rect">
              <a:avLst/>
            </a:prstGeom>
          </p:spPr>
        </p:pic>
      </p:grpSp>
      <p:pic>
        <p:nvPicPr>
          <p:cNvPr id="10" name="그림 9" descr="1401853173102.jpeg"/>
          <p:cNvPicPr>
            <a:picLocks noChangeAspect="1"/>
          </p:cNvPicPr>
          <p:nvPr/>
        </p:nvPicPr>
        <p:blipFill>
          <a:blip r:embed="rId3" cstate="print"/>
          <a:srcRect l="26558" t="4106" r="8780" b="13784"/>
          <a:stretch>
            <a:fillRect/>
          </a:stretch>
        </p:blipFill>
        <p:spPr>
          <a:xfrm>
            <a:off x="1208584" y="404664"/>
            <a:ext cx="4032448" cy="2088232"/>
          </a:xfrm>
          <a:prstGeom prst="rect">
            <a:avLst/>
          </a:prstGeom>
        </p:spPr>
      </p:pic>
      <p:grpSp>
        <p:nvGrpSpPr>
          <p:cNvPr id="4" name="그룹 14"/>
          <p:cNvGrpSpPr/>
          <p:nvPr/>
        </p:nvGrpSpPr>
        <p:grpSpPr>
          <a:xfrm>
            <a:off x="416503" y="3284984"/>
            <a:ext cx="6336704" cy="1440160"/>
            <a:chOff x="416496" y="3356992"/>
            <a:chExt cx="6048672" cy="1224136"/>
          </a:xfrm>
        </p:grpSpPr>
        <p:sp>
          <p:nvSpPr>
            <p:cNvPr id="13" name="모서리가 둥근 사각형 설명선 12"/>
            <p:cNvSpPr/>
            <p:nvPr/>
          </p:nvSpPr>
          <p:spPr>
            <a:xfrm>
              <a:off x="416496" y="3356992"/>
              <a:ext cx="6048672" cy="1224136"/>
            </a:xfrm>
            <a:prstGeom prst="wedgeRoundRectCallout">
              <a:avLst>
                <a:gd name="adj1" fmla="val -54660"/>
                <a:gd name="adj2" fmla="val 32422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4" name="그림 13" descr="KakaoTalk_20140603_202824622.jpg"/>
            <p:cNvPicPr>
              <a:picLocks noChangeAspect="1"/>
            </p:cNvPicPr>
            <p:nvPr/>
          </p:nvPicPr>
          <p:blipFill>
            <a:blip r:embed="rId4" cstate="print"/>
            <a:srcRect t="44099" b="42251"/>
            <a:stretch>
              <a:fillRect/>
            </a:stretch>
          </p:blipFill>
          <p:spPr>
            <a:xfrm>
              <a:off x="1424608" y="3501008"/>
              <a:ext cx="3857625" cy="93610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88504" y="188640"/>
            <a:ext cx="4176465" cy="5400600"/>
            <a:chOff x="488504" y="188640"/>
            <a:chExt cx="3672408" cy="5040560"/>
          </a:xfrm>
        </p:grpSpPr>
        <p:sp>
          <p:nvSpPr>
            <p:cNvPr id="2" name="모서리가 둥근 사각형 설명선 1"/>
            <p:cNvSpPr/>
            <p:nvPr/>
          </p:nvSpPr>
          <p:spPr>
            <a:xfrm>
              <a:off x="488504" y="188640"/>
              <a:ext cx="3672408" cy="5040560"/>
            </a:xfrm>
            <a:prstGeom prst="wedgeRoundRectCallout">
              <a:avLst>
                <a:gd name="adj1" fmla="val -56862"/>
                <a:gd name="adj2" fmla="val 36888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" name="그림 2" descr="1401853221395.jpe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560" y="404664"/>
              <a:ext cx="2790515" cy="4595016"/>
            </a:xfrm>
            <a:prstGeom prst="rect">
              <a:avLst/>
            </a:prstGeom>
          </p:spPr>
        </p:pic>
      </p:grpSp>
      <p:pic>
        <p:nvPicPr>
          <p:cNvPr id="5" name="그림 4" descr="1401853205135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1112" y="476688"/>
            <a:ext cx="2952328" cy="4920547"/>
          </a:xfrm>
          <a:prstGeom prst="rect">
            <a:avLst/>
          </a:prstGeom>
        </p:spPr>
      </p:pic>
      <p:sp>
        <p:nvSpPr>
          <p:cNvPr id="14" name="모서리가 둥근 사각형 설명선 13"/>
          <p:cNvSpPr/>
          <p:nvPr/>
        </p:nvSpPr>
        <p:spPr>
          <a:xfrm>
            <a:off x="344488" y="5733256"/>
            <a:ext cx="7128792" cy="1008112"/>
          </a:xfrm>
          <a:prstGeom prst="wedgeRoundRectCallout">
            <a:avLst>
              <a:gd name="adj1" fmla="val -53806"/>
              <a:gd name="adj2" fmla="val 3317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엄마 아빠가 </a:t>
            </a:r>
            <a:r>
              <a:rPr lang="ko-KR" altLang="en-US" dirty="0" err="1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너가</a:t>
            </a:r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dirty="0" err="1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왠일이냐면서</a:t>
            </a:r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엄청 </a:t>
            </a:r>
            <a:r>
              <a:rPr lang="ko-KR" altLang="en-US" dirty="0" err="1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좋아하셨어요ㅋㅋㅋ</a:t>
            </a:r>
            <a:endParaRPr lang="en-US" altLang="ko-KR" dirty="0" smtClean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그러더니 안방에 세워놓으셨어요</a:t>
            </a:r>
            <a:r>
              <a:rPr lang="en-US" altLang="ko-KR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/>
          </a:fgClr>
          <a:bgClr>
            <a:schemeClr val="accent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9129464" y="79477"/>
            <a:ext cx="77653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6825208" y="89790"/>
            <a:ext cx="2016224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3584848" y="116632"/>
            <a:ext cx="302433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373258" y="75722"/>
            <a:ext cx="1923565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8985448" y="14068"/>
            <a:ext cx="920552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39" name="직선 연결선 38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40833" y="1556796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 smtClean="0">
                <a:solidFill>
                  <a:schemeClr val="bg1"/>
                </a:solidFill>
                <a:latin typeface="a장미다방" panose="02020600000000000000" pitchFamily="18" charset="-127"/>
                <a:ea typeface="a장미다방"/>
              </a:rPr>
              <a:t>INDEX</a:t>
            </a:r>
            <a:endParaRPr lang="ko-KR" altLang="en-US" sz="6000" b="1" dirty="0">
              <a:solidFill>
                <a:schemeClr val="bg1"/>
              </a:solidFill>
              <a:latin typeface="a장미다방" panose="02020600000000000000" pitchFamily="18" charset="-127"/>
              <a:ea typeface="a장미다방"/>
            </a:endParaRPr>
          </a:p>
        </p:txBody>
      </p:sp>
      <p:grpSp>
        <p:nvGrpSpPr>
          <p:cNvPr id="2" name="그룹 90"/>
          <p:cNvGrpSpPr/>
          <p:nvPr/>
        </p:nvGrpSpPr>
        <p:grpSpPr>
          <a:xfrm>
            <a:off x="1991622" y="836712"/>
            <a:ext cx="1521218" cy="3058244"/>
            <a:chOff x="1837605" y="836712"/>
            <a:chExt cx="1548653" cy="3058244"/>
          </a:xfrm>
        </p:grpSpPr>
        <p:cxnSp>
          <p:nvCxnSpPr>
            <p:cNvPr id="50" name="직선 연결선 49"/>
            <p:cNvCxnSpPr/>
            <p:nvPr/>
          </p:nvCxnSpPr>
          <p:spPr>
            <a:xfrm>
              <a:off x="2025250" y="836712"/>
              <a:ext cx="1343574" cy="93610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flipV="1">
              <a:off x="1837605" y="2382788"/>
              <a:ext cx="1548653" cy="151216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92"/>
          <p:cNvGrpSpPr/>
          <p:nvPr/>
        </p:nvGrpSpPr>
        <p:grpSpPr>
          <a:xfrm>
            <a:off x="4808984" y="908720"/>
            <a:ext cx="144016" cy="3745358"/>
            <a:chOff x="5053676" y="836712"/>
            <a:chExt cx="108012" cy="3282967"/>
          </a:xfrm>
        </p:grpSpPr>
        <p:cxnSp>
          <p:nvCxnSpPr>
            <p:cNvPr id="55" name="직선 연결선 54"/>
            <p:cNvCxnSpPr/>
            <p:nvPr/>
          </p:nvCxnSpPr>
          <p:spPr>
            <a:xfrm>
              <a:off x="5097016" y="836712"/>
              <a:ext cx="0" cy="93610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>
              <a:endCxn id="82" idx="0"/>
            </p:cNvCxnSpPr>
            <p:nvPr/>
          </p:nvCxnSpPr>
          <p:spPr>
            <a:xfrm>
              <a:off x="5107682" y="2035956"/>
              <a:ext cx="0" cy="19566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타원 81"/>
            <p:cNvSpPr/>
            <p:nvPr/>
          </p:nvSpPr>
          <p:spPr>
            <a:xfrm>
              <a:off x="5053676" y="3992617"/>
              <a:ext cx="108012" cy="127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" name="그룹 94"/>
          <p:cNvGrpSpPr/>
          <p:nvPr/>
        </p:nvGrpSpPr>
        <p:grpSpPr>
          <a:xfrm>
            <a:off x="5961119" y="836712"/>
            <a:ext cx="1800200" cy="3240360"/>
            <a:chOff x="5662435" y="836712"/>
            <a:chExt cx="2610664" cy="3076144"/>
          </a:xfrm>
        </p:grpSpPr>
        <p:cxnSp>
          <p:nvCxnSpPr>
            <p:cNvPr id="59" name="직선 연결선 58"/>
            <p:cNvCxnSpPr/>
            <p:nvPr/>
          </p:nvCxnSpPr>
          <p:spPr>
            <a:xfrm flipH="1">
              <a:off x="5704135" y="836712"/>
              <a:ext cx="2568964" cy="100811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 flipH="1" flipV="1">
              <a:off x="5662435" y="2340606"/>
              <a:ext cx="1837134" cy="157225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992560" y="4077086"/>
            <a:ext cx="192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주제 선정이유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문제 인식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016903" y="479715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칭찬프로젝트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피켓프로젝트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엽서프로젝트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352600" y="0"/>
            <a:ext cx="1872208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3440832" y="0"/>
            <a:ext cx="3096344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6753200" y="0"/>
            <a:ext cx="2016224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7" name="타원 46"/>
          <p:cNvSpPr/>
          <p:nvPr/>
        </p:nvSpPr>
        <p:spPr>
          <a:xfrm>
            <a:off x="7185249" y="4005064"/>
            <a:ext cx="144016" cy="1449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/>
          <p:cNvSpPr/>
          <p:nvPr/>
        </p:nvSpPr>
        <p:spPr>
          <a:xfrm>
            <a:off x="1928664" y="3861048"/>
            <a:ext cx="144016" cy="1449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6897220" y="429311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총 마무리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endParaRPr lang="ko-KR" altLang="en-US" dirty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252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5" grpId="0" animBg="1"/>
      <p:bldP spid="47" grpId="0" animBg="1"/>
      <p:bldP spid="5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그룹 25"/>
          <p:cNvGrpSpPr/>
          <p:nvPr/>
        </p:nvGrpSpPr>
        <p:grpSpPr>
          <a:xfrm>
            <a:off x="344488" y="980728"/>
            <a:ext cx="2016224" cy="606448"/>
            <a:chOff x="4799450" y="1143142"/>
            <a:chExt cx="2466611" cy="640576"/>
          </a:xfrm>
        </p:grpSpPr>
        <p:sp>
          <p:nvSpPr>
            <p:cNvPr id="29" name="TextBox 28"/>
            <p:cNvSpPr txBox="1"/>
            <p:nvPr/>
          </p:nvSpPr>
          <p:spPr>
            <a:xfrm>
              <a:off x="4799450" y="1175235"/>
              <a:ext cx="2290426" cy="552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  총 마무리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30" name="그룹 27"/>
            <p:cNvGrpSpPr/>
            <p:nvPr/>
          </p:nvGrpSpPr>
          <p:grpSpPr>
            <a:xfrm>
              <a:off x="7027022" y="1460551"/>
              <a:ext cx="239039" cy="323167"/>
              <a:chOff x="3687359" y="1507482"/>
              <a:chExt cx="481206" cy="659475"/>
            </a:xfrm>
          </p:grpSpPr>
          <p:sp>
            <p:nvSpPr>
              <p:cNvPr id="37" name="직각 삼각형 36"/>
              <p:cNvSpPr/>
              <p:nvPr/>
            </p:nvSpPr>
            <p:spPr>
              <a:xfrm flipH="1">
                <a:off x="3687359" y="1507482"/>
                <a:ext cx="481204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8" name="직선 연결선 37"/>
              <p:cNvCxnSpPr/>
              <p:nvPr/>
            </p:nvCxnSpPr>
            <p:spPr>
              <a:xfrm flipV="1">
                <a:off x="3687360" y="1507482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그룹 20"/>
          <p:cNvGrpSpPr/>
          <p:nvPr/>
        </p:nvGrpSpPr>
        <p:grpSpPr>
          <a:xfrm>
            <a:off x="776536" y="1628800"/>
            <a:ext cx="8268919" cy="5135954"/>
            <a:chOff x="1403648" y="415819"/>
            <a:chExt cx="6120680" cy="5192092"/>
          </a:xfrm>
        </p:grpSpPr>
        <p:grpSp>
          <p:nvGrpSpPr>
            <p:cNvPr id="45" name="그룹 13"/>
            <p:cNvGrpSpPr/>
            <p:nvPr/>
          </p:nvGrpSpPr>
          <p:grpSpPr>
            <a:xfrm>
              <a:off x="1403648" y="415819"/>
              <a:ext cx="6120680" cy="2941174"/>
              <a:chOff x="1342547" y="1270913"/>
              <a:chExt cx="6074185" cy="2734153"/>
            </a:xfrm>
          </p:grpSpPr>
          <p:sp>
            <p:nvSpPr>
              <p:cNvPr id="50" name="자유형 49"/>
              <p:cNvSpPr/>
              <p:nvPr/>
            </p:nvSpPr>
            <p:spPr>
              <a:xfrm>
                <a:off x="3352583" y="2218311"/>
                <a:ext cx="2115826" cy="1786755"/>
              </a:xfrm>
              <a:custGeom>
                <a:avLst/>
                <a:gdLst>
                  <a:gd name="connsiteX0" fmla="*/ 0 w 1924050"/>
                  <a:gd name="connsiteY0" fmla="*/ 962025 h 1924050"/>
                  <a:gd name="connsiteX1" fmla="*/ 962025 w 1924050"/>
                  <a:gd name="connsiteY1" fmla="*/ 0 h 1924050"/>
                  <a:gd name="connsiteX2" fmla="*/ 1924050 w 1924050"/>
                  <a:gd name="connsiteY2" fmla="*/ 962025 h 1924050"/>
                  <a:gd name="connsiteX3" fmla="*/ 962025 w 1924050"/>
                  <a:gd name="connsiteY3" fmla="*/ 1924050 h 1924050"/>
                  <a:gd name="connsiteX4" fmla="*/ 0 w 1924050"/>
                  <a:gd name="connsiteY4" fmla="*/ 962025 h 192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4050" h="1924050">
                    <a:moveTo>
                      <a:pt x="0" y="962025"/>
                    </a:moveTo>
                    <a:cubicBezTo>
                      <a:pt x="0" y="430713"/>
                      <a:pt x="430713" y="0"/>
                      <a:pt x="962025" y="0"/>
                    </a:cubicBezTo>
                    <a:cubicBezTo>
                      <a:pt x="1493337" y="0"/>
                      <a:pt x="1924050" y="430713"/>
                      <a:pt x="1924050" y="962025"/>
                    </a:cubicBezTo>
                    <a:cubicBezTo>
                      <a:pt x="1924050" y="1493337"/>
                      <a:pt x="1493337" y="1924050"/>
                      <a:pt x="962025" y="1924050"/>
                    </a:cubicBezTo>
                    <a:cubicBezTo>
                      <a:pt x="430713" y="1924050"/>
                      <a:pt x="0" y="1493337"/>
                      <a:pt x="0" y="962025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302091" tIns="302091" rIns="302091" bIns="302091" numCol="1" spcCol="1270" anchor="ctr" anchorCtr="0">
                <a:noAutofit/>
              </a:bodyPr>
              <a:lstStyle/>
              <a:p>
                <a:pPr lvl="0" algn="ctr" defTabSz="14224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2400" dirty="0" smtClean="0">
                    <a:latin typeface="a옛날목욕탕L" pitchFamily="18" charset="-127"/>
                    <a:ea typeface="a옛날목욕탕L" pitchFamily="18" charset="-127"/>
                  </a:rPr>
                  <a:t>프로젝트를 통한 </a:t>
                </a:r>
                <a:endParaRPr lang="en-US" altLang="ko-KR" sz="2400" dirty="0" smtClean="0">
                  <a:latin typeface="a옛날목욕탕L" pitchFamily="18" charset="-127"/>
                  <a:ea typeface="a옛날목욕탕L" pitchFamily="18" charset="-127"/>
                </a:endParaRPr>
              </a:p>
              <a:p>
                <a:pPr lvl="0" algn="ctr" defTabSz="14224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2400" dirty="0" smtClean="0">
                    <a:latin typeface="a옛날목욕탕L" pitchFamily="18" charset="-127"/>
                    <a:ea typeface="a옛날목욕탕L" pitchFamily="18" charset="-127"/>
                  </a:rPr>
                  <a:t>기회 마련 </a:t>
                </a:r>
                <a:endParaRPr lang="en-US" altLang="ko-KR" sz="2400" kern="1200" dirty="0" smtClean="0">
                  <a:latin typeface="a옛날목욕탕L" pitchFamily="18" charset="-127"/>
                  <a:ea typeface="a옛날목욕탕L" pitchFamily="18" charset="-127"/>
                </a:endParaRPr>
              </a:p>
            </p:txBody>
          </p:sp>
          <p:sp>
            <p:nvSpPr>
              <p:cNvPr id="51" name="왼쪽 화살표 50"/>
              <p:cNvSpPr/>
              <p:nvPr/>
            </p:nvSpPr>
            <p:spPr>
              <a:xfrm rot="12900000">
                <a:off x="2117196" y="2043642"/>
                <a:ext cx="1540242" cy="471499"/>
              </a:xfrm>
              <a:prstGeom prst="lef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2" name="자유형 51"/>
              <p:cNvSpPr/>
              <p:nvPr/>
            </p:nvSpPr>
            <p:spPr>
              <a:xfrm>
                <a:off x="1342547" y="1270913"/>
                <a:ext cx="1827847" cy="1257331"/>
              </a:xfrm>
              <a:custGeom>
                <a:avLst/>
                <a:gdLst>
                  <a:gd name="connsiteX0" fmla="*/ 0 w 1827847"/>
                  <a:gd name="connsiteY0" fmla="*/ 146228 h 1462278"/>
                  <a:gd name="connsiteX1" fmla="*/ 146228 w 1827847"/>
                  <a:gd name="connsiteY1" fmla="*/ 0 h 1462278"/>
                  <a:gd name="connsiteX2" fmla="*/ 1681619 w 1827847"/>
                  <a:gd name="connsiteY2" fmla="*/ 0 h 1462278"/>
                  <a:gd name="connsiteX3" fmla="*/ 1827847 w 1827847"/>
                  <a:gd name="connsiteY3" fmla="*/ 146228 h 1462278"/>
                  <a:gd name="connsiteX4" fmla="*/ 1827847 w 1827847"/>
                  <a:gd name="connsiteY4" fmla="*/ 1316050 h 1462278"/>
                  <a:gd name="connsiteX5" fmla="*/ 1681619 w 1827847"/>
                  <a:gd name="connsiteY5" fmla="*/ 1462278 h 1462278"/>
                  <a:gd name="connsiteX6" fmla="*/ 146228 w 1827847"/>
                  <a:gd name="connsiteY6" fmla="*/ 1462278 h 1462278"/>
                  <a:gd name="connsiteX7" fmla="*/ 0 w 1827847"/>
                  <a:gd name="connsiteY7" fmla="*/ 1316050 h 1462278"/>
                  <a:gd name="connsiteX8" fmla="*/ 0 w 1827847"/>
                  <a:gd name="connsiteY8" fmla="*/ 146228 h 146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7847" h="1462278">
                    <a:moveTo>
                      <a:pt x="0" y="146228"/>
                    </a:moveTo>
                    <a:cubicBezTo>
                      <a:pt x="0" y="65469"/>
                      <a:pt x="65469" y="0"/>
                      <a:pt x="146228" y="0"/>
                    </a:cubicBezTo>
                    <a:lnTo>
                      <a:pt x="1681619" y="0"/>
                    </a:lnTo>
                    <a:cubicBezTo>
                      <a:pt x="1762378" y="0"/>
                      <a:pt x="1827847" y="65469"/>
                      <a:pt x="1827847" y="146228"/>
                    </a:cubicBezTo>
                    <a:lnTo>
                      <a:pt x="1827847" y="1316050"/>
                    </a:lnTo>
                    <a:cubicBezTo>
                      <a:pt x="1827847" y="1396809"/>
                      <a:pt x="1762378" y="1462278"/>
                      <a:pt x="1681619" y="1462278"/>
                    </a:cubicBezTo>
                    <a:lnTo>
                      <a:pt x="146228" y="1462278"/>
                    </a:lnTo>
                    <a:cubicBezTo>
                      <a:pt x="65469" y="1462278"/>
                      <a:pt x="0" y="1396809"/>
                      <a:pt x="0" y="1316050"/>
                    </a:cubicBezTo>
                    <a:lnTo>
                      <a:pt x="0" y="146228"/>
                    </a:lnTo>
                    <a:close/>
                  </a:path>
                </a:pathLst>
              </a:custGeom>
              <a:solidFill>
                <a:srgbClr val="77B3D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8549" tIns="88549" rIns="88549" bIns="88549" numCol="1" spcCol="1270" anchor="ctr" anchorCtr="0">
                <a:noAutofit/>
              </a:bodyPr>
              <a:lstStyle/>
              <a:p>
                <a:pPr lvl="0" algn="ctr" defTabSz="10668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2400" kern="1200" dirty="0" smtClean="0">
                    <a:latin typeface="a옛날목욕탕L" pitchFamily="18" charset="-127"/>
                    <a:ea typeface="a옛날목욕탕L" pitchFamily="18" charset="-127"/>
                  </a:rPr>
                  <a:t>효과에 대한</a:t>
                </a:r>
                <a:endParaRPr lang="en-US" altLang="ko-KR" sz="2400" kern="1200" dirty="0" smtClean="0">
                  <a:latin typeface="a옛날목욕탕L" pitchFamily="18" charset="-127"/>
                  <a:ea typeface="a옛날목욕탕L" pitchFamily="18" charset="-127"/>
                </a:endParaRPr>
              </a:p>
              <a:p>
                <a:pPr lvl="0" algn="ctr" defTabSz="10668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2400" kern="1200" dirty="0" smtClean="0">
                    <a:latin typeface="a옛날목욕탕L" pitchFamily="18" charset="-127"/>
                    <a:ea typeface="a옛날목욕탕L" pitchFamily="18" charset="-127"/>
                  </a:rPr>
                  <a:t> 믿음 부족</a:t>
                </a:r>
                <a:endParaRPr lang="ko-KR" altLang="en-US" sz="2400" kern="1200" dirty="0">
                  <a:latin typeface="a옛날목욕탕L" pitchFamily="18" charset="-127"/>
                  <a:ea typeface="a옛날목욕탕L" pitchFamily="18" charset="-127"/>
                </a:endParaRPr>
              </a:p>
            </p:txBody>
          </p:sp>
          <p:sp>
            <p:nvSpPr>
              <p:cNvPr id="53" name="왼쪽 화살표 52"/>
              <p:cNvSpPr/>
              <p:nvPr/>
            </p:nvSpPr>
            <p:spPr>
              <a:xfrm rot="19500000">
                <a:off x="5101841" y="2043642"/>
                <a:ext cx="1540242" cy="471499"/>
              </a:xfrm>
              <a:prstGeom prst="lef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4" name="자유형 53"/>
              <p:cNvSpPr/>
              <p:nvPr/>
            </p:nvSpPr>
            <p:spPr>
              <a:xfrm>
                <a:off x="5588885" y="1270913"/>
                <a:ext cx="1827847" cy="1257331"/>
              </a:xfrm>
              <a:custGeom>
                <a:avLst/>
                <a:gdLst>
                  <a:gd name="connsiteX0" fmla="*/ 0 w 1827847"/>
                  <a:gd name="connsiteY0" fmla="*/ 146228 h 1462278"/>
                  <a:gd name="connsiteX1" fmla="*/ 146228 w 1827847"/>
                  <a:gd name="connsiteY1" fmla="*/ 0 h 1462278"/>
                  <a:gd name="connsiteX2" fmla="*/ 1681619 w 1827847"/>
                  <a:gd name="connsiteY2" fmla="*/ 0 h 1462278"/>
                  <a:gd name="connsiteX3" fmla="*/ 1827847 w 1827847"/>
                  <a:gd name="connsiteY3" fmla="*/ 146228 h 1462278"/>
                  <a:gd name="connsiteX4" fmla="*/ 1827847 w 1827847"/>
                  <a:gd name="connsiteY4" fmla="*/ 1316050 h 1462278"/>
                  <a:gd name="connsiteX5" fmla="*/ 1681619 w 1827847"/>
                  <a:gd name="connsiteY5" fmla="*/ 1462278 h 1462278"/>
                  <a:gd name="connsiteX6" fmla="*/ 146228 w 1827847"/>
                  <a:gd name="connsiteY6" fmla="*/ 1462278 h 1462278"/>
                  <a:gd name="connsiteX7" fmla="*/ 0 w 1827847"/>
                  <a:gd name="connsiteY7" fmla="*/ 1316050 h 1462278"/>
                  <a:gd name="connsiteX8" fmla="*/ 0 w 1827847"/>
                  <a:gd name="connsiteY8" fmla="*/ 146228 h 146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7847" h="1462278">
                    <a:moveTo>
                      <a:pt x="0" y="146228"/>
                    </a:moveTo>
                    <a:cubicBezTo>
                      <a:pt x="0" y="65469"/>
                      <a:pt x="65469" y="0"/>
                      <a:pt x="146228" y="0"/>
                    </a:cubicBezTo>
                    <a:lnTo>
                      <a:pt x="1681619" y="0"/>
                    </a:lnTo>
                    <a:cubicBezTo>
                      <a:pt x="1762378" y="0"/>
                      <a:pt x="1827847" y="65469"/>
                      <a:pt x="1827847" y="146228"/>
                    </a:cubicBezTo>
                    <a:lnTo>
                      <a:pt x="1827847" y="1316050"/>
                    </a:lnTo>
                    <a:cubicBezTo>
                      <a:pt x="1827847" y="1396809"/>
                      <a:pt x="1762378" y="1462278"/>
                      <a:pt x="1681619" y="1462278"/>
                    </a:cubicBezTo>
                    <a:lnTo>
                      <a:pt x="146228" y="1462278"/>
                    </a:lnTo>
                    <a:cubicBezTo>
                      <a:pt x="65469" y="1462278"/>
                      <a:pt x="0" y="1396809"/>
                      <a:pt x="0" y="1316050"/>
                    </a:cubicBezTo>
                    <a:lnTo>
                      <a:pt x="0" y="146228"/>
                    </a:lnTo>
                    <a:close/>
                  </a:path>
                </a:pathLst>
              </a:custGeom>
              <a:solidFill>
                <a:srgbClr val="77B3D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8549" tIns="88549" rIns="88549" bIns="88549" numCol="1" spcCol="1270" anchor="ctr" anchorCtr="0">
                <a:noAutofit/>
              </a:bodyPr>
              <a:lstStyle/>
              <a:p>
                <a:pPr lvl="0" algn="ctr" defTabSz="10668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2400" kern="1200" dirty="0" smtClean="0">
                    <a:latin typeface="a옛날목욕탕L" pitchFamily="18" charset="-127"/>
                    <a:ea typeface="a옛날목욕탕L" pitchFamily="18" charset="-127"/>
                  </a:rPr>
                  <a:t>표현에 대한 </a:t>
                </a:r>
                <a:endParaRPr lang="en-US" altLang="ko-KR" sz="2400" kern="1200" dirty="0" smtClean="0">
                  <a:latin typeface="a옛날목욕탕L" pitchFamily="18" charset="-127"/>
                  <a:ea typeface="a옛날목욕탕L" pitchFamily="18" charset="-127"/>
                </a:endParaRPr>
              </a:p>
              <a:p>
                <a:pPr lvl="0" algn="ctr" defTabSz="106680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ko-KR" altLang="en-US" sz="2400" kern="1200" dirty="0" smtClean="0">
                    <a:latin typeface="a옛날목욕탕L" pitchFamily="18" charset="-127"/>
                    <a:ea typeface="a옛날목욕탕L" pitchFamily="18" charset="-127"/>
                  </a:rPr>
                  <a:t>용기 부족</a:t>
                </a:r>
                <a:endParaRPr lang="ko-KR" altLang="en-US" sz="2400" kern="1200" dirty="0">
                  <a:latin typeface="a옛날목욕탕L" pitchFamily="18" charset="-127"/>
                  <a:ea typeface="a옛날목욕탕L" pitchFamily="18" charset="-127"/>
                </a:endParaRPr>
              </a:p>
            </p:txBody>
          </p:sp>
        </p:grpSp>
        <p:sp>
          <p:nvSpPr>
            <p:cNvPr id="46" name="아래쪽 화살표 45"/>
            <p:cNvSpPr/>
            <p:nvPr/>
          </p:nvSpPr>
          <p:spPr>
            <a:xfrm>
              <a:off x="4067944" y="3501008"/>
              <a:ext cx="792088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48" name="자유형 47"/>
            <p:cNvSpPr/>
            <p:nvPr/>
          </p:nvSpPr>
          <p:spPr>
            <a:xfrm>
              <a:off x="1519776" y="4931645"/>
              <a:ext cx="5832648" cy="676266"/>
            </a:xfrm>
            <a:custGeom>
              <a:avLst/>
              <a:gdLst>
                <a:gd name="connsiteX0" fmla="*/ 0 w 1827847"/>
                <a:gd name="connsiteY0" fmla="*/ 146228 h 1462278"/>
                <a:gd name="connsiteX1" fmla="*/ 146228 w 1827847"/>
                <a:gd name="connsiteY1" fmla="*/ 0 h 1462278"/>
                <a:gd name="connsiteX2" fmla="*/ 1681619 w 1827847"/>
                <a:gd name="connsiteY2" fmla="*/ 0 h 1462278"/>
                <a:gd name="connsiteX3" fmla="*/ 1827847 w 1827847"/>
                <a:gd name="connsiteY3" fmla="*/ 146228 h 1462278"/>
                <a:gd name="connsiteX4" fmla="*/ 1827847 w 1827847"/>
                <a:gd name="connsiteY4" fmla="*/ 1316050 h 1462278"/>
                <a:gd name="connsiteX5" fmla="*/ 1681619 w 1827847"/>
                <a:gd name="connsiteY5" fmla="*/ 1462278 h 1462278"/>
                <a:gd name="connsiteX6" fmla="*/ 146228 w 1827847"/>
                <a:gd name="connsiteY6" fmla="*/ 1462278 h 1462278"/>
                <a:gd name="connsiteX7" fmla="*/ 0 w 1827847"/>
                <a:gd name="connsiteY7" fmla="*/ 1316050 h 1462278"/>
                <a:gd name="connsiteX8" fmla="*/ 0 w 1827847"/>
                <a:gd name="connsiteY8" fmla="*/ 146228 h 146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7847" h="1462278">
                  <a:moveTo>
                    <a:pt x="0" y="146228"/>
                  </a:moveTo>
                  <a:cubicBezTo>
                    <a:pt x="0" y="65469"/>
                    <a:pt x="65469" y="0"/>
                    <a:pt x="146228" y="0"/>
                  </a:cubicBezTo>
                  <a:lnTo>
                    <a:pt x="1681619" y="0"/>
                  </a:lnTo>
                  <a:cubicBezTo>
                    <a:pt x="1762378" y="0"/>
                    <a:pt x="1827847" y="65469"/>
                    <a:pt x="1827847" y="146228"/>
                  </a:cubicBezTo>
                  <a:lnTo>
                    <a:pt x="1827847" y="1316050"/>
                  </a:lnTo>
                  <a:cubicBezTo>
                    <a:pt x="1827847" y="1396809"/>
                    <a:pt x="1762378" y="1462278"/>
                    <a:pt x="1681619" y="1462278"/>
                  </a:cubicBezTo>
                  <a:lnTo>
                    <a:pt x="146228" y="1462278"/>
                  </a:lnTo>
                  <a:cubicBezTo>
                    <a:pt x="65469" y="1462278"/>
                    <a:pt x="0" y="1396809"/>
                    <a:pt x="0" y="1316050"/>
                  </a:cubicBezTo>
                  <a:lnTo>
                    <a:pt x="0" y="146228"/>
                  </a:lnTo>
                  <a:close/>
                </a:path>
              </a:pathLst>
            </a:custGeom>
            <a:solidFill>
              <a:srgbClr val="77B3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549" tIns="88549" rIns="88549" bIns="88549" numCol="1" spcCol="1270" anchor="ctr" anchorCtr="0">
              <a:noAutofit/>
            </a:bodyPr>
            <a:lstStyle/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400" kern="1200" dirty="0" smtClean="0">
                  <a:latin typeface="a옛날목욕탕L" pitchFamily="18" charset="-127"/>
                  <a:ea typeface="a옛날목욕탕L" pitchFamily="18" charset="-127"/>
                </a:rPr>
                <a:t>효과에 대한 믿음 </a:t>
              </a:r>
              <a:r>
                <a:rPr lang="en-US" altLang="ko-KR" sz="2400" kern="1200" dirty="0" smtClean="0">
                  <a:latin typeface="a옛날목욕탕L" pitchFamily="18" charset="-127"/>
                  <a:ea typeface="a옛날목욕탕L" pitchFamily="18" charset="-127"/>
                </a:rPr>
                <a:t>+ </a:t>
              </a:r>
              <a:r>
                <a:rPr lang="ko-KR" altLang="en-US" sz="2400" dirty="0" smtClean="0">
                  <a:latin typeface="a옛날목욕탕L" pitchFamily="18" charset="-127"/>
                  <a:ea typeface="a옛날목욕탕L" pitchFamily="18" charset="-127"/>
                </a:rPr>
                <a:t>표현할 수 있는 용기 제공</a:t>
              </a:r>
              <a:endParaRPr lang="ko-KR" altLang="en-US" sz="2400" kern="1200" dirty="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49" name="자유형 48"/>
            <p:cNvSpPr/>
            <p:nvPr/>
          </p:nvSpPr>
          <p:spPr>
            <a:xfrm>
              <a:off x="1519776" y="4149080"/>
              <a:ext cx="5832648" cy="676266"/>
            </a:xfrm>
            <a:custGeom>
              <a:avLst/>
              <a:gdLst>
                <a:gd name="connsiteX0" fmla="*/ 0 w 1827847"/>
                <a:gd name="connsiteY0" fmla="*/ 146228 h 1462278"/>
                <a:gd name="connsiteX1" fmla="*/ 146228 w 1827847"/>
                <a:gd name="connsiteY1" fmla="*/ 0 h 1462278"/>
                <a:gd name="connsiteX2" fmla="*/ 1681619 w 1827847"/>
                <a:gd name="connsiteY2" fmla="*/ 0 h 1462278"/>
                <a:gd name="connsiteX3" fmla="*/ 1827847 w 1827847"/>
                <a:gd name="connsiteY3" fmla="*/ 146228 h 1462278"/>
                <a:gd name="connsiteX4" fmla="*/ 1827847 w 1827847"/>
                <a:gd name="connsiteY4" fmla="*/ 1316050 h 1462278"/>
                <a:gd name="connsiteX5" fmla="*/ 1681619 w 1827847"/>
                <a:gd name="connsiteY5" fmla="*/ 1462278 h 1462278"/>
                <a:gd name="connsiteX6" fmla="*/ 146228 w 1827847"/>
                <a:gd name="connsiteY6" fmla="*/ 1462278 h 1462278"/>
                <a:gd name="connsiteX7" fmla="*/ 0 w 1827847"/>
                <a:gd name="connsiteY7" fmla="*/ 1316050 h 1462278"/>
                <a:gd name="connsiteX8" fmla="*/ 0 w 1827847"/>
                <a:gd name="connsiteY8" fmla="*/ 146228 h 146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7847" h="1462278">
                  <a:moveTo>
                    <a:pt x="0" y="146228"/>
                  </a:moveTo>
                  <a:cubicBezTo>
                    <a:pt x="0" y="65469"/>
                    <a:pt x="65469" y="0"/>
                    <a:pt x="146228" y="0"/>
                  </a:cubicBezTo>
                  <a:lnTo>
                    <a:pt x="1681619" y="0"/>
                  </a:lnTo>
                  <a:cubicBezTo>
                    <a:pt x="1762378" y="0"/>
                    <a:pt x="1827847" y="65469"/>
                    <a:pt x="1827847" y="146228"/>
                  </a:cubicBezTo>
                  <a:lnTo>
                    <a:pt x="1827847" y="1316050"/>
                  </a:lnTo>
                  <a:cubicBezTo>
                    <a:pt x="1827847" y="1396809"/>
                    <a:pt x="1762378" y="1462278"/>
                    <a:pt x="1681619" y="1462278"/>
                  </a:cubicBezTo>
                  <a:lnTo>
                    <a:pt x="146228" y="1462278"/>
                  </a:lnTo>
                  <a:cubicBezTo>
                    <a:pt x="65469" y="1462278"/>
                    <a:pt x="0" y="1396809"/>
                    <a:pt x="0" y="1316050"/>
                  </a:cubicBezTo>
                  <a:lnTo>
                    <a:pt x="0" y="146228"/>
                  </a:lnTo>
                  <a:close/>
                </a:path>
              </a:pathLst>
            </a:custGeom>
            <a:solidFill>
              <a:srgbClr val="77B3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549" tIns="88549" rIns="88549" bIns="88549" numCol="1" spcCol="1270" anchor="ctr" anchorCtr="0">
              <a:noAutofit/>
            </a:bodyPr>
            <a:lstStyle/>
            <a:p>
              <a:pPr lvl="0" algn="ctr" defTabSz="10668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400" dirty="0" smtClean="0">
                  <a:latin typeface="a옛날목욕탕L" pitchFamily="18" charset="-127"/>
                  <a:ea typeface="a옛날목욕탕L" pitchFamily="18" charset="-127"/>
                </a:rPr>
                <a:t>관계변화를 통해 표현의 필요성 인식</a:t>
              </a:r>
              <a:endParaRPr lang="ko-KR" altLang="en-US" sz="2400" kern="1200" dirty="0">
                <a:latin typeface="a옛날목욕탕L" pitchFamily="18" charset="-127"/>
                <a:ea typeface="a옛날목욕탕L" pitchFamily="18" charset="-127"/>
              </a:endParaRPr>
            </a:p>
          </p:txBody>
        </p:sp>
      </p:grpSp>
      <p:sp>
        <p:nvSpPr>
          <p:cNvPr id="55" name="모서리가 둥근 사각형 설명선 54"/>
          <p:cNvSpPr/>
          <p:nvPr/>
        </p:nvSpPr>
        <p:spPr>
          <a:xfrm>
            <a:off x="4953000" y="548680"/>
            <a:ext cx="4464495" cy="936104"/>
          </a:xfrm>
          <a:prstGeom prst="wedgeRoundRectCallout">
            <a:avLst>
              <a:gd name="adj1" fmla="val 61384"/>
              <a:gd name="adj2" fmla="val -38163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궁서체" pitchFamily="17" charset="-127"/>
                <a:ea typeface="궁서체" pitchFamily="17" charset="-127"/>
              </a:rPr>
              <a:t>솔직히 칭찬이나 표현 좋은 거 아는데 </a:t>
            </a:r>
            <a:endParaRPr lang="en-US" altLang="ko-KR" dirty="0" smtClean="0">
              <a:latin typeface="궁서체" pitchFamily="17" charset="-127"/>
              <a:ea typeface="궁서체" pitchFamily="17" charset="-127"/>
            </a:endParaRPr>
          </a:p>
          <a:p>
            <a:pPr algn="ctr"/>
            <a:r>
              <a:rPr lang="ko-KR" altLang="en-US" dirty="0" smtClean="0">
                <a:latin typeface="궁서체" pitchFamily="17" charset="-127"/>
                <a:ea typeface="궁서체" pitchFamily="17" charset="-127"/>
              </a:rPr>
              <a:t>잘 안 하게 되잖아요  </a:t>
            </a:r>
            <a:endParaRPr lang="ko-KR" altLang="en-US" dirty="0">
              <a:latin typeface="궁서체" pitchFamily="17" charset="-127"/>
              <a:ea typeface="궁서체" pitchFamily="17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4953000" y="188640"/>
            <a:ext cx="2124727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latin typeface="궁서체" pitchFamily="17" charset="-127"/>
                <a:ea typeface="궁서체" pitchFamily="17" charset="-127"/>
              </a:rPr>
              <a:t>근본적 문제</a:t>
            </a:r>
            <a:endParaRPr lang="ko-KR" altLang="en-US" b="1" dirty="0">
              <a:latin typeface="궁서체" pitchFamily="17" charset="-127"/>
              <a:ea typeface="궁서체" pitchFamily="17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2520" y="1700808"/>
            <a:ext cx="84969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600" b="1" dirty="0" smtClean="0">
              <a:latin typeface="a옛날목욕탕L" pitchFamily="18" charset="-127"/>
              <a:ea typeface="a옛날목욕탕L" pitchFamily="18" charset="-127"/>
            </a:endParaRPr>
          </a:p>
          <a:p>
            <a:endParaRPr lang="en-US" altLang="ko-KR" sz="1600" b="1" dirty="0" smtClean="0">
              <a:latin typeface="a옛날목욕탕L" pitchFamily="18" charset="-127"/>
              <a:ea typeface="a옛날목욕탕L" pitchFamily="18" charset="-127"/>
            </a:endParaRPr>
          </a:p>
          <a:p>
            <a:endParaRPr lang="en-US" altLang="ko-KR" sz="1600" b="1" dirty="0" smtClean="0">
              <a:latin typeface="a옛날목욕탕L" pitchFamily="18" charset="-127"/>
              <a:ea typeface="a옛날목욕탕L" pitchFamily="18" charset="-127"/>
            </a:endParaRPr>
          </a:p>
          <a:p>
            <a:r>
              <a:rPr lang="en-US" altLang="ko-KR" sz="1600" b="1" dirty="0" smtClean="0">
                <a:latin typeface="a옛날목욕탕L" pitchFamily="18" charset="-127"/>
                <a:ea typeface="a옛날목욕탕L" pitchFamily="18" charset="-127"/>
              </a:rPr>
              <a:t> </a:t>
            </a:r>
            <a:r>
              <a:rPr lang="ko-KR" altLang="en-US" sz="1600" b="1" dirty="0" smtClean="0">
                <a:latin typeface="a옛날목욕탕L" pitchFamily="18" charset="-127"/>
                <a:ea typeface="a옛날목욕탕L" pitchFamily="18" charset="-127"/>
              </a:rPr>
              <a:t>저희는 이렇게 프로젝트를 한 학기간 계획하고 진행하면서 많은 것을 느꼈고</a:t>
            </a:r>
            <a:r>
              <a:rPr lang="en-US" altLang="ko-KR" sz="1600" b="1" dirty="0" smtClean="0">
                <a:latin typeface="a옛날목욕탕L" pitchFamily="18" charset="-127"/>
                <a:ea typeface="a옛날목욕탕L" pitchFamily="18" charset="-127"/>
              </a:rPr>
              <a:t>,  </a:t>
            </a:r>
            <a:r>
              <a:rPr lang="ko-KR" altLang="en-US" sz="1600" b="1" dirty="0" smtClean="0">
                <a:latin typeface="a옛날목욕탕L" pitchFamily="18" charset="-127"/>
                <a:ea typeface="a옛날목욕탕L" pitchFamily="18" charset="-127"/>
              </a:rPr>
              <a:t>소통하려는 작은 노력이 관계의 변화를 불러일으킨다는 것을 발견하게 되었습니다</a:t>
            </a:r>
            <a:r>
              <a:rPr lang="en-US" altLang="ko-KR" sz="1600" b="1" dirty="0" smtClean="0">
                <a:latin typeface="a옛날목욕탕L" pitchFamily="18" charset="-127"/>
                <a:ea typeface="a옛날목욕탕L" pitchFamily="18" charset="-127"/>
              </a:rPr>
              <a:t>. </a:t>
            </a:r>
          </a:p>
          <a:p>
            <a:endParaRPr lang="en-US" altLang="ko-KR" sz="1600" b="1" dirty="0" smtClean="0">
              <a:latin typeface="a옛날목욕탕L" pitchFamily="18" charset="-127"/>
              <a:ea typeface="a옛날목욕탕L" pitchFamily="18" charset="-127"/>
            </a:endParaRPr>
          </a:p>
          <a:p>
            <a:r>
              <a:rPr lang="ko-KR" altLang="en-US" sz="1600" b="1" dirty="0" smtClean="0">
                <a:latin typeface="a옛날목욕탕L" pitchFamily="18" charset="-127"/>
                <a:ea typeface="a옛날목욕탕L" pitchFamily="18" charset="-127"/>
              </a:rPr>
              <a:t>그러나 저희가 학생이라는 신분에 속한 만큼</a:t>
            </a:r>
            <a:r>
              <a:rPr lang="en-US" altLang="ko-KR" sz="1600" b="1" dirty="0" smtClean="0">
                <a:latin typeface="a옛날목욕탕L" pitchFamily="18" charset="-127"/>
                <a:ea typeface="a옛날목욕탕L" pitchFamily="18" charset="-127"/>
              </a:rPr>
              <a:t>,</a:t>
            </a:r>
            <a:r>
              <a:rPr lang="ko-KR" altLang="en-US" sz="1600" b="1" dirty="0" smtClean="0">
                <a:latin typeface="a옛날목욕탕L" pitchFamily="18" charset="-127"/>
                <a:ea typeface="a옛날목욕탕L" pitchFamily="18" charset="-127"/>
              </a:rPr>
              <a:t> 프로그램을 진행하면서 프로그램의 지속성과 파급성에 있어 한계를 느끼게 되었습니다</a:t>
            </a:r>
            <a:r>
              <a:rPr lang="en-US" altLang="ko-KR" sz="1600" b="1" dirty="0" smtClean="0">
                <a:latin typeface="a옛날목욕탕L" pitchFamily="18" charset="-127"/>
                <a:ea typeface="a옛날목욕탕L" pitchFamily="18" charset="-127"/>
              </a:rPr>
              <a:t>. </a:t>
            </a:r>
          </a:p>
          <a:p>
            <a:endParaRPr lang="en-US" altLang="ko-KR" sz="1600" b="1" dirty="0" smtClean="0">
              <a:latin typeface="a옛날목욕탕L" pitchFamily="18" charset="-127"/>
              <a:ea typeface="a옛날목욕탕L" pitchFamily="18" charset="-127"/>
            </a:endParaRPr>
          </a:p>
          <a:p>
            <a:r>
              <a:rPr lang="en-US" altLang="ko-KR" sz="1600" b="1" dirty="0" smtClean="0">
                <a:latin typeface="a옛날목욕탕L" pitchFamily="18" charset="-127"/>
                <a:ea typeface="a옛날목욕탕L" pitchFamily="18" charset="-127"/>
              </a:rPr>
              <a:t> </a:t>
            </a:r>
            <a:r>
              <a:rPr lang="ko-KR" altLang="en-US" sz="1600" b="1" dirty="0" smtClean="0">
                <a:latin typeface="a옛날목욕탕L" pitchFamily="18" charset="-127"/>
                <a:ea typeface="a옛날목욕탕L" pitchFamily="18" charset="-127"/>
              </a:rPr>
              <a:t>그래서 이렇게 건강가정 지원센터에 지원함으로써 저희의 프로젝트를 많은 분께 알리고</a:t>
            </a:r>
            <a:r>
              <a:rPr lang="en-US" altLang="ko-KR" sz="1600" b="1" dirty="0" smtClean="0">
                <a:latin typeface="a옛날목욕탕L" pitchFamily="18" charset="-127"/>
                <a:ea typeface="a옛날목욕탕L" pitchFamily="18" charset="-127"/>
              </a:rPr>
              <a:t>, </a:t>
            </a:r>
            <a:r>
              <a:rPr lang="ko-KR" altLang="en-US" sz="1600" b="1" dirty="0" smtClean="0">
                <a:latin typeface="a옛날목욕탕L" pitchFamily="18" charset="-127"/>
                <a:ea typeface="a옛날목욕탕L" pitchFamily="18" charset="-127"/>
              </a:rPr>
              <a:t> 이런 프로젝트를 통해 더 많은 가정에서 서로를 이해할 수 있는 기회를 제공받았으면 좋겠다는 바람을 가지게 되었습니다</a:t>
            </a:r>
            <a:r>
              <a:rPr lang="en-US" altLang="ko-KR" sz="1600" b="1" dirty="0" smtClean="0">
                <a:latin typeface="a옛날목욕탕L" pitchFamily="18" charset="-127"/>
                <a:ea typeface="a옛날목욕탕L" pitchFamily="18" charset="-127"/>
              </a:rPr>
              <a:t>. </a:t>
            </a:r>
            <a:endParaRPr lang="en-US" altLang="ko-KR" sz="1600" b="1" dirty="0" smtClean="0">
              <a:latin typeface="a옛날목욕탕L" pitchFamily="18" charset="-127"/>
              <a:ea typeface="a옛날목욕탕L" pitchFamily="18" charset="-127"/>
            </a:endParaRPr>
          </a:p>
          <a:p>
            <a:endParaRPr lang="en-US" altLang="ko-KR" sz="1600" b="1" dirty="0" smtClean="0">
              <a:latin typeface="a옛날목욕탕L" pitchFamily="18" charset="-127"/>
              <a:ea typeface="a옛날목욕탕L" pitchFamily="18" charset="-127"/>
            </a:endParaRPr>
          </a:p>
          <a:p>
            <a:r>
              <a:rPr lang="ko-KR" altLang="en-US" sz="1600" b="1" dirty="0" smtClean="0">
                <a:latin typeface="a옛날목욕탕L" pitchFamily="18" charset="-127"/>
                <a:ea typeface="a옛날목욕탕L" pitchFamily="18" charset="-127"/>
              </a:rPr>
              <a:t>많은 </a:t>
            </a:r>
            <a:r>
              <a:rPr lang="ko-KR" altLang="en-US" sz="1600" b="1" dirty="0" smtClean="0">
                <a:latin typeface="a옛날목욕탕L" pitchFamily="18" charset="-127"/>
                <a:ea typeface="a옛날목욕탕L" pitchFamily="18" charset="-127"/>
              </a:rPr>
              <a:t>가정이 마음을 표현하고 소통하여 더욱 건강한 가정으로 거듭나</a:t>
            </a:r>
            <a:r>
              <a:rPr lang="en-US" altLang="ko-KR" sz="1600" b="1" dirty="0" smtClean="0">
                <a:latin typeface="a옛날목욕탕L" pitchFamily="18" charset="-127"/>
                <a:ea typeface="a옛날목욕탕L" pitchFamily="18" charset="-127"/>
              </a:rPr>
              <a:t>, </a:t>
            </a:r>
            <a:r>
              <a:rPr lang="ko-KR" altLang="en-US" sz="1600" b="1" dirty="0" smtClean="0">
                <a:latin typeface="a옛날목욕탕L" pitchFamily="18" charset="-127"/>
                <a:ea typeface="a옛날목욕탕L" pitchFamily="18" charset="-127"/>
              </a:rPr>
              <a:t>이를 바탕으로 건강한 사회의 바탕이 될 수 있길 바랍니다</a:t>
            </a:r>
            <a:r>
              <a:rPr lang="en-US" altLang="ko-KR" sz="1600" b="1" dirty="0" smtClean="0">
                <a:latin typeface="a옛날목욕탕L" pitchFamily="18" charset="-127"/>
                <a:ea typeface="a옛날목욕탕L" pitchFamily="18" charset="-127"/>
              </a:rPr>
              <a:t>. </a:t>
            </a:r>
            <a:endParaRPr lang="en-US" altLang="ko-KR" sz="1600" b="1" dirty="0" smtClean="0">
              <a:latin typeface="a옛날목욕탕L" pitchFamily="18" charset="-127"/>
              <a:ea typeface="a옛날목욕탕L" pitchFamily="18" charset="-127"/>
            </a:endParaRPr>
          </a:p>
          <a:p>
            <a:pPr>
              <a:buFont typeface="Wingdings" pitchFamily="2" charset="2"/>
              <a:buChar char="Ø"/>
            </a:pPr>
            <a:endParaRPr lang="en-US" altLang="ko-KR" sz="1600" b="1" dirty="0" smtClean="0">
              <a:latin typeface="a옛날목욕탕L" pitchFamily="18" charset="-127"/>
              <a:ea typeface="a옛날목욕탕L" pitchFamily="18" charset="-127"/>
            </a:endParaRPr>
          </a:p>
          <a:p>
            <a:r>
              <a:rPr lang="en-US" altLang="ko-KR" sz="1600" b="1" dirty="0" smtClean="0">
                <a:latin typeface="a옛날목욕탕L" pitchFamily="18" charset="-127"/>
                <a:ea typeface="a옛날목욕탕L" pitchFamily="18" charset="-127"/>
              </a:rPr>
              <a:t> </a:t>
            </a:r>
            <a:r>
              <a:rPr lang="ko-KR" altLang="en-US" sz="1600" b="1" dirty="0" smtClean="0">
                <a:latin typeface="a옛날목욕탕L" pitchFamily="18" charset="-127"/>
                <a:ea typeface="a옛날목욕탕L" pitchFamily="18" charset="-127"/>
              </a:rPr>
              <a:t> </a:t>
            </a:r>
            <a:endParaRPr lang="ko-KR" altLang="en-US" sz="1600" dirty="0" smtClean="0">
              <a:latin typeface="a옛날목욕탕L" pitchFamily="18" charset="-127"/>
              <a:ea typeface="a옛날목욕탕L" pitchFamily="18" charset="-127"/>
            </a:endParaRPr>
          </a:p>
          <a:p>
            <a:endParaRPr lang="en-US" altLang="ko-KR" sz="1400" dirty="0" smtClean="0">
              <a:latin typeface="a옛날목욕탕L" pitchFamily="18" charset="-127"/>
              <a:ea typeface="a옛날목욕탕L" pitchFamily="18" charset="-127"/>
            </a:endParaRPr>
          </a:p>
          <a:p>
            <a:endParaRPr lang="en-US" altLang="ko-KR" sz="1400" b="1" dirty="0" smtClean="0">
              <a:latin typeface="a옛날목욕탕L" pitchFamily="18" charset="-127"/>
              <a:ea typeface="a옛날목욕탕L" pitchFamily="18" charset="-127"/>
            </a:endParaRPr>
          </a:p>
        </p:txBody>
      </p:sp>
      <p:grpSp>
        <p:nvGrpSpPr>
          <p:cNvPr id="7" name="그룹 25"/>
          <p:cNvGrpSpPr/>
          <p:nvPr/>
        </p:nvGrpSpPr>
        <p:grpSpPr>
          <a:xfrm>
            <a:off x="302620" y="1167388"/>
            <a:ext cx="5010420" cy="640576"/>
            <a:chOff x="4824910" y="1143142"/>
            <a:chExt cx="2729182" cy="640576"/>
          </a:xfrm>
        </p:grpSpPr>
        <p:sp>
          <p:nvSpPr>
            <p:cNvPr id="8" name="TextBox 7"/>
            <p:cNvSpPr txBox="1"/>
            <p:nvPr/>
          </p:nvSpPr>
          <p:spPr>
            <a:xfrm>
              <a:off x="4938788" y="1172521"/>
              <a:ext cx="2445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프로젝트 소개를 마치며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9" name="그룹 27"/>
            <p:cNvGrpSpPr/>
            <p:nvPr/>
          </p:nvGrpSpPr>
          <p:grpSpPr>
            <a:xfrm>
              <a:off x="7004972" y="1460537"/>
              <a:ext cx="549120" cy="323181"/>
              <a:chOff x="3642975" y="1507453"/>
              <a:chExt cx="1105428" cy="659504"/>
            </a:xfrm>
          </p:grpSpPr>
          <p:sp>
            <p:nvSpPr>
              <p:cNvPr id="14" name="직각 삼각형 13"/>
              <p:cNvSpPr/>
              <p:nvPr/>
            </p:nvSpPr>
            <p:spPr>
              <a:xfrm flipH="1">
                <a:off x="4267198" y="1507482"/>
                <a:ext cx="481205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5" name="직선 연결선 14"/>
              <p:cNvCxnSpPr/>
              <p:nvPr/>
            </p:nvCxnSpPr>
            <p:spPr>
              <a:xfrm flipV="1">
                <a:off x="3642975" y="1507453"/>
                <a:ext cx="481205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그룹 28"/>
            <p:cNvGrpSpPr/>
            <p:nvPr/>
          </p:nvGrpSpPr>
          <p:grpSpPr>
            <a:xfrm rot="10435121">
              <a:off x="4824910" y="1143142"/>
              <a:ext cx="304635" cy="299291"/>
              <a:chOff x="2235695" y="1465508"/>
              <a:chExt cx="486696" cy="681199"/>
            </a:xfrm>
          </p:grpSpPr>
          <p:sp>
            <p:nvSpPr>
              <p:cNvPr id="11" name="직각 삼각형 10"/>
              <p:cNvSpPr/>
              <p:nvPr/>
            </p:nvSpPr>
            <p:spPr>
              <a:xfrm flipH="1">
                <a:off x="2235695" y="1487232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3" name="직선 연결선 12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xmlns="" val="396700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/>
          </a:fgClr>
          <a:bgClr>
            <a:schemeClr val="accent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9129464" y="79477"/>
            <a:ext cx="77653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6825208" y="89790"/>
            <a:ext cx="2016224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3584848" y="116632"/>
            <a:ext cx="302433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373258" y="75722"/>
            <a:ext cx="1923565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8985448" y="14068"/>
            <a:ext cx="920552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39" name="직선 연결선 38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40833" y="1556796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 smtClean="0">
                <a:solidFill>
                  <a:schemeClr val="bg1"/>
                </a:solidFill>
                <a:latin typeface="a장미다방" panose="02020600000000000000" pitchFamily="18" charset="-127"/>
                <a:ea typeface="a장미다방"/>
              </a:rPr>
              <a:t>INDEX</a:t>
            </a:r>
            <a:endParaRPr lang="ko-KR" altLang="en-US" sz="6000" b="1" dirty="0">
              <a:solidFill>
                <a:schemeClr val="bg1"/>
              </a:solidFill>
              <a:latin typeface="a장미다방" panose="02020600000000000000" pitchFamily="18" charset="-127"/>
              <a:ea typeface="a장미다방"/>
            </a:endParaRPr>
          </a:p>
        </p:txBody>
      </p:sp>
      <p:grpSp>
        <p:nvGrpSpPr>
          <p:cNvPr id="2" name="그룹 90"/>
          <p:cNvGrpSpPr/>
          <p:nvPr/>
        </p:nvGrpSpPr>
        <p:grpSpPr>
          <a:xfrm>
            <a:off x="1991622" y="836712"/>
            <a:ext cx="1521218" cy="3058244"/>
            <a:chOff x="1837605" y="836712"/>
            <a:chExt cx="1548653" cy="3058244"/>
          </a:xfrm>
        </p:grpSpPr>
        <p:cxnSp>
          <p:nvCxnSpPr>
            <p:cNvPr id="50" name="직선 연결선 49"/>
            <p:cNvCxnSpPr/>
            <p:nvPr/>
          </p:nvCxnSpPr>
          <p:spPr>
            <a:xfrm>
              <a:off x="2025250" y="836712"/>
              <a:ext cx="1343574" cy="93610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flipV="1">
              <a:off x="1837605" y="2382788"/>
              <a:ext cx="1548653" cy="151216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92"/>
          <p:cNvGrpSpPr/>
          <p:nvPr/>
        </p:nvGrpSpPr>
        <p:grpSpPr>
          <a:xfrm>
            <a:off x="4808984" y="908720"/>
            <a:ext cx="144016" cy="3745358"/>
            <a:chOff x="5053676" y="836712"/>
            <a:chExt cx="108012" cy="3282967"/>
          </a:xfrm>
        </p:grpSpPr>
        <p:cxnSp>
          <p:nvCxnSpPr>
            <p:cNvPr id="55" name="직선 연결선 54"/>
            <p:cNvCxnSpPr/>
            <p:nvPr/>
          </p:nvCxnSpPr>
          <p:spPr>
            <a:xfrm>
              <a:off x="5097016" y="836712"/>
              <a:ext cx="0" cy="93610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>
              <a:endCxn id="82" idx="0"/>
            </p:cNvCxnSpPr>
            <p:nvPr/>
          </p:nvCxnSpPr>
          <p:spPr>
            <a:xfrm>
              <a:off x="5107682" y="2035956"/>
              <a:ext cx="0" cy="19566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타원 81"/>
            <p:cNvSpPr/>
            <p:nvPr/>
          </p:nvSpPr>
          <p:spPr>
            <a:xfrm>
              <a:off x="5053676" y="3992617"/>
              <a:ext cx="108012" cy="127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" name="그룹 94"/>
          <p:cNvGrpSpPr/>
          <p:nvPr/>
        </p:nvGrpSpPr>
        <p:grpSpPr>
          <a:xfrm>
            <a:off x="5961119" y="836712"/>
            <a:ext cx="1800200" cy="3240360"/>
            <a:chOff x="5662435" y="836712"/>
            <a:chExt cx="2610664" cy="3076144"/>
          </a:xfrm>
        </p:grpSpPr>
        <p:cxnSp>
          <p:nvCxnSpPr>
            <p:cNvPr id="59" name="직선 연결선 58"/>
            <p:cNvCxnSpPr/>
            <p:nvPr/>
          </p:nvCxnSpPr>
          <p:spPr>
            <a:xfrm flipH="1">
              <a:off x="5704135" y="836712"/>
              <a:ext cx="2568964" cy="100811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 flipH="1" flipV="1">
              <a:off x="5662435" y="2340606"/>
              <a:ext cx="1837134" cy="157225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992560" y="4077086"/>
            <a:ext cx="192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주제 선정이유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문제 인식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016903" y="479715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칭찬프로젝트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피켓프로젝트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엽서프로젝트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352600" y="0"/>
            <a:ext cx="1872208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3440832" y="0"/>
            <a:ext cx="3096344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6753200" y="0"/>
            <a:ext cx="2016224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7" name="타원 46"/>
          <p:cNvSpPr/>
          <p:nvPr/>
        </p:nvSpPr>
        <p:spPr>
          <a:xfrm>
            <a:off x="7185249" y="4005064"/>
            <a:ext cx="144016" cy="1449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/>
          <p:cNvSpPr/>
          <p:nvPr/>
        </p:nvSpPr>
        <p:spPr>
          <a:xfrm>
            <a:off x="1928664" y="3861048"/>
            <a:ext cx="144016" cy="1449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6897220" y="429311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총 마무리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endParaRPr lang="ko-KR" altLang="en-US" dirty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832522249"/>
      </p:ext>
    </p:extLst>
  </p:cSld>
  <p:clrMapOvr>
    <a:masterClrMapping/>
  </p:clrMapOvr>
  <p:transition advTm="57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85" grpId="1"/>
      <p:bldP spid="43" grpId="1" animBg="1"/>
      <p:bldP spid="49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/>
          </a:fgClr>
          <a:bgClr>
            <a:schemeClr val="accent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2760" y="2492896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 smtClean="0">
                <a:solidFill>
                  <a:schemeClr val="bg1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감사합니다</a:t>
            </a:r>
            <a:endParaRPr lang="ko-KR" altLang="en-US" sz="6000" dirty="0">
              <a:solidFill>
                <a:schemeClr val="bg1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524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681200" y="116632"/>
            <a:ext cx="2016225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440833" y="116632"/>
            <a:ext cx="3024336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373252" y="75722"/>
            <a:ext cx="1851558" cy="6889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이등변 삼각형 11"/>
          <p:cNvSpPr/>
          <p:nvPr/>
        </p:nvSpPr>
        <p:spPr>
          <a:xfrm rot="10800000">
            <a:off x="1460543" y="64844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50196" y="1164363"/>
            <a:ext cx="2730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주제 선정 이유</a:t>
            </a:r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grpSp>
        <p:nvGrpSpPr>
          <p:cNvPr id="3" name="그룹 28"/>
          <p:cNvGrpSpPr/>
          <p:nvPr/>
        </p:nvGrpSpPr>
        <p:grpSpPr>
          <a:xfrm>
            <a:off x="2504736" y="1412790"/>
            <a:ext cx="260003" cy="323167"/>
            <a:chOff x="2266385" y="1341199"/>
            <a:chExt cx="523409" cy="659475"/>
          </a:xfrm>
        </p:grpSpPr>
        <p:sp>
          <p:nvSpPr>
            <p:cNvPr id="26" name="직각 삼각형 25"/>
            <p:cNvSpPr/>
            <p:nvPr/>
          </p:nvSpPr>
          <p:spPr>
            <a:xfrm flipH="1">
              <a:off x="2308589" y="1341199"/>
              <a:ext cx="481205" cy="659475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28" name="직선 연결선 27"/>
            <p:cNvCxnSpPr/>
            <p:nvPr/>
          </p:nvCxnSpPr>
          <p:spPr>
            <a:xfrm flipV="1">
              <a:off x="2266385" y="1341199"/>
              <a:ext cx="481205" cy="6594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29"/>
          <p:cNvGrpSpPr/>
          <p:nvPr/>
        </p:nvGrpSpPr>
        <p:grpSpPr>
          <a:xfrm rot="10800000">
            <a:off x="304906" y="1147413"/>
            <a:ext cx="327613" cy="289746"/>
            <a:chOff x="2266385" y="1341199"/>
            <a:chExt cx="523409" cy="659475"/>
          </a:xfrm>
        </p:grpSpPr>
        <p:sp>
          <p:nvSpPr>
            <p:cNvPr id="31" name="직각 삼각형 30"/>
            <p:cNvSpPr/>
            <p:nvPr/>
          </p:nvSpPr>
          <p:spPr>
            <a:xfrm flipH="1">
              <a:off x="2308589" y="1341199"/>
              <a:ext cx="481205" cy="659475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32" name="직선 연결선 31"/>
            <p:cNvCxnSpPr/>
            <p:nvPr/>
          </p:nvCxnSpPr>
          <p:spPr>
            <a:xfrm flipV="1">
              <a:off x="2266385" y="1341199"/>
              <a:ext cx="481205" cy="6594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직선 연결선 61"/>
          <p:cNvCxnSpPr/>
          <p:nvPr/>
        </p:nvCxnSpPr>
        <p:spPr>
          <a:xfrm>
            <a:off x="0" y="6237312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3368826" y="0"/>
            <a:ext cx="302433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6609184" y="0"/>
            <a:ext cx="2016224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6536" y="2204864"/>
            <a:ext cx="8273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  우리는 ‘가족’이기 때문에 대화를 하지 않는다</a:t>
            </a:r>
            <a:r>
              <a:rPr lang="en-US" altLang="ko-KR" sz="1600" dirty="0" smtClean="0">
                <a:latin typeface="a옛날목욕탕L" pitchFamily="18" charset="-127"/>
                <a:ea typeface="a옛날목욕탕L" pitchFamily="18" charset="-127"/>
              </a:rPr>
              <a:t>.</a:t>
            </a:r>
          </a:p>
          <a:p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스스로 알아주길 바라고 항상 내 편일 것 만 같은 가족이기에 </a:t>
            </a:r>
            <a:r>
              <a:rPr lang="ko-KR" altLang="en-US" sz="1600" dirty="0" err="1" smtClean="0">
                <a:latin typeface="a옛날목욕탕L" pitchFamily="18" charset="-127"/>
                <a:ea typeface="a옛날목욕탕L" pitchFamily="18" charset="-127"/>
              </a:rPr>
              <a:t>심사숙고하는</a:t>
            </a: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 사고의 과정을 그냥 지나친다</a:t>
            </a:r>
            <a:r>
              <a:rPr lang="en-US" altLang="ko-KR" sz="1600" dirty="0" smtClean="0">
                <a:latin typeface="a옛날목욕탕L" pitchFamily="18" charset="-127"/>
                <a:ea typeface="a옛날목욕탕L" pitchFamily="18" charset="-127"/>
              </a:rPr>
              <a:t>. </a:t>
            </a:r>
          </a:p>
          <a:p>
            <a:r>
              <a:rPr lang="en-US" altLang="ko-KR" sz="1600" dirty="0" smtClean="0">
                <a:latin typeface="a옛날목욕탕L" pitchFamily="18" charset="-127"/>
                <a:ea typeface="a옛날목욕탕L" pitchFamily="18" charset="-127"/>
              </a:rPr>
              <a:t>- </a:t>
            </a: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가족 성장 </a:t>
            </a:r>
            <a:r>
              <a:rPr lang="ko-KR" altLang="en-US" sz="1600" dirty="0" err="1" smtClean="0">
                <a:latin typeface="a옛날목욕탕L" pitchFamily="18" charset="-127"/>
                <a:ea typeface="a옛날목욕탕L" pitchFamily="18" charset="-127"/>
              </a:rPr>
              <a:t>콘텐츠</a:t>
            </a: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 그룹 ‘</a:t>
            </a:r>
            <a:r>
              <a:rPr lang="ko-KR" altLang="en-US" sz="1600" dirty="0" err="1" smtClean="0">
                <a:latin typeface="a옛날목욕탕L" pitchFamily="18" charset="-127"/>
                <a:ea typeface="a옛날목욕탕L" pitchFamily="18" charset="-127"/>
              </a:rPr>
              <a:t>자람패밀리</a:t>
            </a: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’ 이성아 대표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6536" y="3717033"/>
            <a:ext cx="8273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 우리는 가족처럼 나에게 중요한 사람일수록 내 마음을 몰라주는 상대방을 이해하기 힘들고</a:t>
            </a:r>
            <a:r>
              <a:rPr lang="en-US" altLang="ko-KR" sz="1600" dirty="0" smtClean="0">
                <a:latin typeface="a옛날목욕탕L" pitchFamily="18" charset="-127"/>
                <a:ea typeface="a옛날목욕탕L" pitchFamily="18" charset="-127"/>
              </a:rPr>
              <a:t>, </a:t>
            </a: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그럴수록 상대방에 대한 서운함과 원망의 강도도 커진다</a:t>
            </a:r>
            <a:r>
              <a:rPr lang="en-US" altLang="ko-KR" sz="1600" dirty="0" smtClean="0">
                <a:latin typeface="a옛날목욕탕L" pitchFamily="18" charset="-127"/>
                <a:ea typeface="a옛날목욕탕L" pitchFamily="18" charset="-127"/>
              </a:rPr>
              <a:t>. </a:t>
            </a:r>
          </a:p>
          <a:p>
            <a:r>
              <a:rPr lang="en-US" altLang="ko-KR" sz="1600" dirty="0" smtClean="0">
                <a:latin typeface="a옛날목욕탕L" pitchFamily="18" charset="-127"/>
                <a:ea typeface="a옛날목욕탕L" pitchFamily="18" charset="-127"/>
              </a:rPr>
              <a:t>- </a:t>
            </a: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전우영 </a:t>
            </a:r>
            <a:r>
              <a:rPr lang="en-US" altLang="ko-KR" sz="1600" dirty="0" smtClean="0">
                <a:latin typeface="a옛날목욕탕L" pitchFamily="18" charset="-127"/>
                <a:ea typeface="a옛날목욕탕L" pitchFamily="18" charset="-127"/>
              </a:rPr>
              <a:t>(『</a:t>
            </a: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심리학의 힘 </a:t>
            </a:r>
            <a:r>
              <a:rPr lang="en-US" altLang="ko-KR" sz="1600" dirty="0" smtClean="0">
                <a:latin typeface="a옛날목욕탕L" pitchFamily="18" charset="-127"/>
                <a:ea typeface="a옛날목욕탕L" pitchFamily="18" charset="-127"/>
              </a:rPr>
              <a:t>P』</a:t>
            </a: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의 저자</a:t>
            </a:r>
            <a:r>
              <a:rPr lang="en-US" altLang="ko-KR" sz="1600" dirty="0" smtClean="0">
                <a:latin typeface="a옛날목욕탕L" pitchFamily="18" charset="-127"/>
                <a:ea typeface="a옛날목욕탕L" pitchFamily="18" charset="-127"/>
              </a:rPr>
              <a:t>, </a:t>
            </a:r>
            <a:r>
              <a:rPr lang="ko-KR" altLang="en-US" sz="1600" dirty="0" smtClean="0">
                <a:latin typeface="a옛날목욕탕L" pitchFamily="18" charset="-127"/>
                <a:ea typeface="a옛날목욕탕L" pitchFamily="18" charset="-127"/>
              </a:rPr>
              <a:t>충남대 심리학과</a:t>
            </a:r>
            <a:r>
              <a:rPr lang="en-US" altLang="ko-KR" sz="1600" dirty="0" smtClean="0">
                <a:latin typeface="a옛날목욕탕L" pitchFamily="18" charset="-127"/>
                <a:ea typeface="a옛날목욕탕L" pitchFamily="18" charset="-127"/>
              </a:rPr>
              <a:t>)</a:t>
            </a:r>
            <a:endParaRPr lang="ko-KR" altLang="en-US" sz="1600" dirty="0" smtClean="0">
              <a:latin typeface="a옛날목욕탕L" pitchFamily="18" charset="-127"/>
              <a:ea typeface="a옛날목욕탕L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6536" y="4941168"/>
            <a:ext cx="8273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b="1" dirty="0" smtClean="0">
                <a:latin typeface="a옛날목욕탕L" pitchFamily="18" charset="-127"/>
                <a:ea typeface="a옛날목욕탕L" pitchFamily="18" charset="-127"/>
              </a:rPr>
              <a:t> 사회의 기본 구성단위인 가족에서부터 서로의 다양성을 이해하기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424113577"/>
      </p:ext>
    </p:extLst>
  </p:cSld>
  <p:clrMapOvr>
    <a:masterClrMapping/>
  </p:clrMapOvr>
  <p:transition advTm="62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/>
      <p:bldP spid="25" grpId="0"/>
      <p:bldP spid="27" grpId="0"/>
      <p:bldP spid="29" grpId="0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681200" y="116632"/>
            <a:ext cx="2016225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440833" y="116632"/>
            <a:ext cx="3024336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373252" y="75722"/>
            <a:ext cx="1851558" cy="6889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이등변 삼각형 11"/>
          <p:cNvSpPr/>
          <p:nvPr/>
        </p:nvSpPr>
        <p:spPr>
          <a:xfrm rot="10800000">
            <a:off x="1460543" y="64844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16496" y="1196759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문제 인식</a:t>
            </a:r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grpSp>
        <p:nvGrpSpPr>
          <p:cNvPr id="3" name="그룹 28"/>
          <p:cNvGrpSpPr/>
          <p:nvPr/>
        </p:nvGrpSpPr>
        <p:grpSpPr>
          <a:xfrm>
            <a:off x="1784656" y="1412790"/>
            <a:ext cx="260003" cy="323167"/>
            <a:chOff x="2266385" y="1341199"/>
            <a:chExt cx="523409" cy="659475"/>
          </a:xfrm>
        </p:grpSpPr>
        <p:sp>
          <p:nvSpPr>
            <p:cNvPr id="26" name="직각 삼각형 25"/>
            <p:cNvSpPr/>
            <p:nvPr/>
          </p:nvSpPr>
          <p:spPr>
            <a:xfrm flipH="1">
              <a:off x="2308589" y="1341199"/>
              <a:ext cx="481205" cy="659475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28" name="직선 연결선 27"/>
            <p:cNvCxnSpPr/>
            <p:nvPr/>
          </p:nvCxnSpPr>
          <p:spPr>
            <a:xfrm flipV="1">
              <a:off x="2266385" y="1341199"/>
              <a:ext cx="481205" cy="6594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29"/>
          <p:cNvGrpSpPr/>
          <p:nvPr/>
        </p:nvGrpSpPr>
        <p:grpSpPr>
          <a:xfrm rot="10800000">
            <a:off x="304906" y="1147413"/>
            <a:ext cx="327613" cy="289746"/>
            <a:chOff x="2266385" y="1341199"/>
            <a:chExt cx="523409" cy="659475"/>
          </a:xfrm>
        </p:grpSpPr>
        <p:sp>
          <p:nvSpPr>
            <p:cNvPr id="31" name="직각 삼각형 30"/>
            <p:cNvSpPr/>
            <p:nvPr/>
          </p:nvSpPr>
          <p:spPr>
            <a:xfrm flipH="1">
              <a:off x="2308589" y="1341199"/>
              <a:ext cx="481205" cy="659475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32" name="직선 연결선 31"/>
            <p:cNvCxnSpPr/>
            <p:nvPr/>
          </p:nvCxnSpPr>
          <p:spPr>
            <a:xfrm flipV="1">
              <a:off x="2266385" y="1341199"/>
              <a:ext cx="481205" cy="6594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직선 연결선 61"/>
          <p:cNvCxnSpPr/>
          <p:nvPr/>
        </p:nvCxnSpPr>
        <p:spPr>
          <a:xfrm>
            <a:off x="0" y="6237312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56320" y="2276886"/>
            <a:ext cx="8273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 직장인 </a:t>
            </a:r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45.2%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가 가족과 하루 평균 </a:t>
            </a:r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10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분</a:t>
            </a:r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~30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분 미만의 대화를 나누고 있다</a:t>
            </a:r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.</a:t>
            </a:r>
          </a:p>
          <a:p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-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 </a:t>
            </a:r>
            <a:r>
              <a:rPr lang="ko-KR" altLang="en-US" dirty="0" err="1" smtClean="0">
                <a:latin typeface="a옛날목욕탕L" pitchFamily="18" charset="-127"/>
                <a:ea typeface="a옛날목욕탕L" pitchFamily="18" charset="-127"/>
              </a:rPr>
              <a:t>취업포털사이트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 ‘커리어’</a:t>
            </a:r>
          </a:p>
        </p:txBody>
      </p:sp>
      <p:sp>
        <p:nvSpPr>
          <p:cNvPr id="40" name="직사각형 39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3368826" y="0"/>
            <a:ext cx="302433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6609184" y="0"/>
            <a:ext cx="2016224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8545" y="3068974"/>
            <a:ext cx="8273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 부부</a:t>
            </a:r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3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쌍 중 </a:t>
            </a:r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1</a:t>
            </a:r>
            <a:r>
              <a:rPr lang="ko-KR" altLang="en-US" dirty="0" err="1" smtClean="0">
                <a:latin typeface="a옛날목욕탕L" pitchFamily="18" charset="-127"/>
                <a:ea typeface="a옛날목욕탕L" pitchFamily="18" charset="-127"/>
              </a:rPr>
              <a:t>쌍꼴로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 서로 하루 </a:t>
            </a:r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10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분도 채 대화를 나누지 않는다 </a:t>
            </a:r>
            <a:endParaRPr lang="en-US" altLang="ko-KR" dirty="0" smtClean="0">
              <a:latin typeface="a옛날목욕탕L" pitchFamily="18" charset="-127"/>
              <a:ea typeface="a옛날목욕탕L" pitchFamily="18" charset="-127"/>
            </a:endParaRPr>
          </a:p>
          <a:p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-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인구보건복지협회 조사 </a:t>
            </a:r>
            <a:endParaRPr lang="en-US" altLang="ko-KR" dirty="0" smtClean="0">
              <a:latin typeface="a옛날목욕탕L" pitchFamily="18" charset="-127"/>
              <a:ea typeface="a옛날목욕탕L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8545" y="3861053"/>
            <a:ext cx="8273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 고교생 </a:t>
            </a:r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2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명 중 </a:t>
            </a:r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1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명</a:t>
            </a:r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, </a:t>
            </a:r>
            <a:r>
              <a:rPr lang="ko-KR" altLang="en-US" dirty="0" err="1" smtClean="0">
                <a:latin typeface="a옛날목욕탕L" pitchFamily="18" charset="-127"/>
                <a:ea typeface="a옛날목욕탕L" pitchFamily="18" charset="-127"/>
              </a:rPr>
              <a:t>하루평균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 가족대화시간 </a:t>
            </a:r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30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분도 안돼</a:t>
            </a:r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.</a:t>
            </a:r>
          </a:p>
          <a:p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- 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한국과학창의재단</a:t>
            </a:r>
            <a:endParaRPr lang="en-US" altLang="ko-KR" dirty="0" smtClean="0">
              <a:latin typeface="a옛날목욕탕L" pitchFamily="18" charset="-127"/>
              <a:ea typeface="a옛날목욕탕L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8545" y="4725158"/>
            <a:ext cx="8273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ko-KR" dirty="0" smtClean="0">
                <a:latin typeface="a옛날목욕탕L" pitchFamily="18" charset="-127"/>
                <a:ea typeface="a옛날목욕탕L" pitchFamily="18" charset="-127"/>
              </a:rPr>
              <a:t>SBS </a:t>
            </a:r>
            <a:r>
              <a:rPr lang="ko-KR" altLang="en-US" dirty="0" err="1" smtClean="0">
                <a:latin typeface="a옛날목욕탕L" pitchFamily="18" charset="-127"/>
                <a:ea typeface="a옛날목욕탕L" pitchFamily="18" charset="-127"/>
              </a:rPr>
              <a:t>스페셜에서는</a:t>
            </a:r>
            <a:r>
              <a:rPr lang="ko-KR" altLang="en-US" dirty="0" smtClean="0">
                <a:latin typeface="a옛날목욕탕L" pitchFamily="18" charset="-127"/>
                <a:ea typeface="a옛날목욕탕L" pitchFamily="18" charset="-127"/>
              </a:rPr>
              <a:t> 대화 없는 가족의 실태를 보여 주기 위해 ‘무언가족’ 이라는 가족 다큐멘터리를 제작</a:t>
            </a:r>
          </a:p>
        </p:txBody>
      </p:sp>
      <p:pic>
        <p:nvPicPr>
          <p:cNvPr id="33" name="그림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0554" y="3068968"/>
            <a:ext cx="5917565" cy="3202305"/>
          </a:xfrm>
          <a:prstGeom prst="rect">
            <a:avLst/>
          </a:prstGeom>
          <a:solidFill>
            <a:srgbClr val="FFFFFF"/>
          </a:solidFill>
          <a:ln>
            <a:noFill/>
            <a:prstDash/>
          </a:ln>
        </p:spPr>
      </p:pic>
      <p:pic>
        <p:nvPicPr>
          <p:cNvPr id="30" name="그림 29" descr="달라졌어요1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62400" y="3068970"/>
            <a:ext cx="5943600" cy="31624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424113577"/>
      </p:ext>
    </p:extLst>
  </p:cSld>
  <p:clrMapOvr>
    <a:masterClrMapping/>
  </p:clrMapOvr>
  <p:transition advTm="6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25" grpId="0"/>
      <p:bldP spid="27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681200" y="116632"/>
            <a:ext cx="2016225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440833" y="116632"/>
            <a:ext cx="3024336" cy="648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373252" y="75722"/>
            <a:ext cx="1851558" cy="6889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이등변 삼각형 11"/>
          <p:cNvSpPr/>
          <p:nvPr/>
        </p:nvSpPr>
        <p:spPr>
          <a:xfrm rot="10800000">
            <a:off x="1460543" y="64844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16496" y="1196759"/>
            <a:ext cx="1578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문제 인식</a:t>
            </a:r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grpSp>
        <p:nvGrpSpPr>
          <p:cNvPr id="3" name="그룹 28"/>
          <p:cNvGrpSpPr/>
          <p:nvPr/>
        </p:nvGrpSpPr>
        <p:grpSpPr>
          <a:xfrm>
            <a:off x="1784656" y="1412790"/>
            <a:ext cx="260003" cy="323167"/>
            <a:chOff x="2266385" y="1341199"/>
            <a:chExt cx="523409" cy="659475"/>
          </a:xfrm>
        </p:grpSpPr>
        <p:sp>
          <p:nvSpPr>
            <p:cNvPr id="26" name="직각 삼각형 25"/>
            <p:cNvSpPr/>
            <p:nvPr/>
          </p:nvSpPr>
          <p:spPr>
            <a:xfrm flipH="1">
              <a:off x="2308589" y="1341199"/>
              <a:ext cx="481205" cy="659475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28" name="직선 연결선 27"/>
            <p:cNvCxnSpPr/>
            <p:nvPr/>
          </p:nvCxnSpPr>
          <p:spPr>
            <a:xfrm flipV="1">
              <a:off x="2266385" y="1341199"/>
              <a:ext cx="481205" cy="6594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29"/>
          <p:cNvGrpSpPr/>
          <p:nvPr/>
        </p:nvGrpSpPr>
        <p:grpSpPr>
          <a:xfrm rot="10800000">
            <a:off x="304906" y="1147413"/>
            <a:ext cx="327613" cy="289746"/>
            <a:chOff x="2266385" y="1341199"/>
            <a:chExt cx="523409" cy="659475"/>
          </a:xfrm>
        </p:grpSpPr>
        <p:sp>
          <p:nvSpPr>
            <p:cNvPr id="31" name="직각 삼각형 30"/>
            <p:cNvSpPr/>
            <p:nvPr/>
          </p:nvSpPr>
          <p:spPr>
            <a:xfrm flipH="1">
              <a:off x="2308589" y="1341199"/>
              <a:ext cx="481205" cy="659475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32" name="직선 연결선 31"/>
            <p:cNvCxnSpPr/>
            <p:nvPr/>
          </p:nvCxnSpPr>
          <p:spPr>
            <a:xfrm flipV="1">
              <a:off x="2266385" y="1341199"/>
              <a:ext cx="481205" cy="6594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직선 연결선 61"/>
          <p:cNvCxnSpPr/>
          <p:nvPr/>
        </p:nvCxnSpPr>
        <p:spPr>
          <a:xfrm>
            <a:off x="0" y="6237312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직사각형 39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3368826" y="0"/>
            <a:ext cx="302433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6609184" y="0"/>
            <a:ext cx="2016224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0" name="자유형 29"/>
          <p:cNvSpPr/>
          <p:nvPr/>
        </p:nvSpPr>
        <p:spPr>
          <a:xfrm>
            <a:off x="0" y="2708920"/>
            <a:ext cx="2144688" cy="1944216"/>
          </a:xfrm>
          <a:custGeom>
            <a:avLst/>
            <a:gdLst>
              <a:gd name="connsiteX0" fmla="*/ 0 w 1867252"/>
              <a:gd name="connsiteY0" fmla="*/ 112035 h 1120351"/>
              <a:gd name="connsiteX1" fmla="*/ 32814 w 1867252"/>
              <a:gd name="connsiteY1" fmla="*/ 32814 h 1120351"/>
              <a:gd name="connsiteX2" fmla="*/ 112035 w 1867252"/>
              <a:gd name="connsiteY2" fmla="*/ 0 h 1120351"/>
              <a:gd name="connsiteX3" fmla="*/ 1755217 w 1867252"/>
              <a:gd name="connsiteY3" fmla="*/ 0 h 1120351"/>
              <a:gd name="connsiteX4" fmla="*/ 1834438 w 1867252"/>
              <a:gd name="connsiteY4" fmla="*/ 32814 h 1120351"/>
              <a:gd name="connsiteX5" fmla="*/ 1867252 w 1867252"/>
              <a:gd name="connsiteY5" fmla="*/ 112035 h 1120351"/>
              <a:gd name="connsiteX6" fmla="*/ 1867252 w 1867252"/>
              <a:gd name="connsiteY6" fmla="*/ 1008316 h 1120351"/>
              <a:gd name="connsiteX7" fmla="*/ 1834438 w 1867252"/>
              <a:gd name="connsiteY7" fmla="*/ 1087537 h 1120351"/>
              <a:gd name="connsiteX8" fmla="*/ 1755217 w 1867252"/>
              <a:gd name="connsiteY8" fmla="*/ 1120351 h 1120351"/>
              <a:gd name="connsiteX9" fmla="*/ 112035 w 1867252"/>
              <a:gd name="connsiteY9" fmla="*/ 1120351 h 1120351"/>
              <a:gd name="connsiteX10" fmla="*/ 32814 w 1867252"/>
              <a:gd name="connsiteY10" fmla="*/ 1087537 h 1120351"/>
              <a:gd name="connsiteX11" fmla="*/ 0 w 1867252"/>
              <a:gd name="connsiteY11" fmla="*/ 1008316 h 1120351"/>
              <a:gd name="connsiteX12" fmla="*/ 0 w 1867252"/>
              <a:gd name="connsiteY12" fmla="*/ 112035 h 112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7252" h="1120351">
                <a:moveTo>
                  <a:pt x="0" y="112035"/>
                </a:moveTo>
                <a:cubicBezTo>
                  <a:pt x="0" y="82321"/>
                  <a:pt x="11804" y="53825"/>
                  <a:pt x="32814" y="32814"/>
                </a:cubicBezTo>
                <a:cubicBezTo>
                  <a:pt x="53825" y="11803"/>
                  <a:pt x="82321" y="0"/>
                  <a:pt x="112035" y="0"/>
                </a:cubicBezTo>
                <a:lnTo>
                  <a:pt x="1755217" y="0"/>
                </a:lnTo>
                <a:cubicBezTo>
                  <a:pt x="1784931" y="0"/>
                  <a:pt x="1813427" y="11804"/>
                  <a:pt x="1834438" y="32814"/>
                </a:cubicBezTo>
                <a:cubicBezTo>
                  <a:pt x="1855449" y="53825"/>
                  <a:pt x="1867252" y="82321"/>
                  <a:pt x="1867252" y="112035"/>
                </a:cubicBezTo>
                <a:lnTo>
                  <a:pt x="1867252" y="1008316"/>
                </a:lnTo>
                <a:cubicBezTo>
                  <a:pt x="1867252" y="1038030"/>
                  <a:pt x="1855448" y="1066526"/>
                  <a:pt x="1834438" y="1087537"/>
                </a:cubicBezTo>
                <a:cubicBezTo>
                  <a:pt x="1813427" y="1108548"/>
                  <a:pt x="1784931" y="1120351"/>
                  <a:pt x="1755217" y="1120351"/>
                </a:cubicBezTo>
                <a:lnTo>
                  <a:pt x="112035" y="1120351"/>
                </a:lnTo>
                <a:cubicBezTo>
                  <a:pt x="82321" y="1120351"/>
                  <a:pt x="53825" y="1108547"/>
                  <a:pt x="32814" y="1087537"/>
                </a:cubicBezTo>
                <a:cubicBezTo>
                  <a:pt x="11803" y="1066526"/>
                  <a:pt x="0" y="1038030"/>
                  <a:pt x="0" y="1008316"/>
                </a:cubicBezTo>
                <a:lnTo>
                  <a:pt x="0" y="112035"/>
                </a:lnTo>
                <a:close/>
              </a:path>
            </a:pathLst>
          </a:custGeom>
          <a:solidFill>
            <a:srgbClr val="77B3D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634" tIns="116634" rIns="116634" bIns="116634" numCol="1" spcCol="1270" anchor="ctr" anchorCtr="0">
            <a:noAutofit/>
          </a:bodyPr>
          <a:lstStyle/>
          <a:p>
            <a:pPr lvl="0" algn="ctr" defTabSz="9779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400" kern="1200" dirty="0" smtClean="0">
                <a:latin typeface="a옛날목욕탕L" pitchFamily="18" charset="-127"/>
                <a:ea typeface="a옛날목욕탕L" pitchFamily="18" charset="-127"/>
              </a:rPr>
              <a:t>가족 내 다양성 이해부족</a:t>
            </a:r>
            <a:endParaRPr lang="ko-KR" altLang="en-US" sz="2400" kern="1200" dirty="0">
              <a:latin typeface="a옛날목욕탕L" pitchFamily="18" charset="-127"/>
              <a:ea typeface="a옛날목욕탕L" pitchFamily="18" charset="-127"/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2288711" y="2420902"/>
            <a:ext cx="4680521" cy="1140467"/>
            <a:chOff x="2980776" y="1608684"/>
            <a:chExt cx="5041583" cy="1140467"/>
          </a:xfrm>
        </p:grpSpPr>
        <p:sp>
          <p:nvSpPr>
            <p:cNvPr id="34" name="자유형 33"/>
            <p:cNvSpPr/>
            <p:nvPr/>
          </p:nvSpPr>
          <p:spPr>
            <a:xfrm>
              <a:off x="2980776" y="1937320"/>
              <a:ext cx="395857" cy="463078"/>
            </a:xfrm>
            <a:custGeom>
              <a:avLst/>
              <a:gdLst>
                <a:gd name="connsiteX0" fmla="*/ 0 w 395857"/>
                <a:gd name="connsiteY0" fmla="*/ 92616 h 463078"/>
                <a:gd name="connsiteX1" fmla="*/ 197929 w 395857"/>
                <a:gd name="connsiteY1" fmla="*/ 92616 h 463078"/>
                <a:gd name="connsiteX2" fmla="*/ 197929 w 395857"/>
                <a:gd name="connsiteY2" fmla="*/ 0 h 463078"/>
                <a:gd name="connsiteX3" fmla="*/ 395857 w 395857"/>
                <a:gd name="connsiteY3" fmla="*/ 231539 h 463078"/>
                <a:gd name="connsiteX4" fmla="*/ 197929 w 395857"/>
                <a:gd name="connsiteY4" fmla="*/ 463078 h 463078"/>
                <a:gd name="connsiteX5" fmla="*/ 197929 w 395857"/>
                <a:gd name="connsiteY5" fmla="*/ 370462 h 463078"/>
                <a:gd name="connsiteX6" fmla="*/ 0 w 395857"/>
                <a:gd name="connsiteY6" fmla="*/ 370462 h 463078"/>
                <a:gd name="connsiteX7" fmla="*/ 0 w 395857"/>
                <a:gd name="connsiteY7" fmla="*/ 92616 h 46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5857" h="463078">
                  <a:moveTo>
                    <a:pt x="0" y="92616"/>
                  </a:moveTo>
                  <a:lnTo>
                    <a:pt x="197929" y="92616"/>
                  </a:lnTo>
                  <a:lnTo>
                    <a:pt x="197929" y="0"/>
                  </a:lnTo>
                  <a:lnTo>
                    <a:pt x="395857" y="231539"/>
                  </a:lnTo>
                  <a:lnTo>
                    <a:pt x="197929" y="463078"/>
                  </a:lnTo>
                  <a:lnTo>
                    <a:pt x="197929" y="370462"/>
                  </a:lnTo>
                  <a:lnTo>
                    <a:pt x="0" y="370462"/>
                  </a:lnTo>
                  <a:lnTo>
                    <a:pt x="0" y="92616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solidFill>
                <a:srgbClr val="77B3D4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2616" rIns="118757" bIns="92616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400" kern="120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35" name="자유형 34"/>
            <p:cNvSpPr/>
            <p:nvPr/>
          </p:nvSpPr>
          <p:spPr>
            <a:xfrm>
              <a:off x="3584848" y="1628800"/>
              <a:ext cx="1867252" cy="1120351"/>
            </a:xfrm>
            <a:custGeom>
              <a:avLst/>
              <a:gdLst>
                <a:gd name="connsiteX0" fmla="*/ 0 w 1867252"/>
                <a:gd name="connsiteY0" fmla="*/ 112035 h 1120351"/>
                <a:gd name="connsiteX1" fmla="*/ 32814 w 1867252"/>
                <a:gd name="connsiteY1" fmla="*/ 32814 h 1120351"/>
                <a:gd name="connsiteX2" fmla="*/ 112035 w 1867252"/>
                <a:gd name="connsiteY2" fmla="*/ 0 h 1120351"/>
                <a:gd name="connsiteX3" fmla="*/ 1755217 w 1867252"/>
                <a:gd name="connsiteY3" fmla="*/ 0 h 1120351"/>
                <a:gd name="connsiteX4" fmla="*/ 1834438 w 1867252"/>
                <a:gd name="connsiteY4" fmla="*/ 32814 h 1120351"/>
                <a:gd name="connsiteX5" fmla="*/ 1867252 w 1867252"/>
                <a:gd name="connsiteY5" fmla="*/ 112035 h 1120351"/>
                <a:gd name="connsiteX6" fmla="*/ 1867252 w 1867252"/>
                <a:gd name="connsiteY6" fmla="*/ 1008316 h 1120351"/>
                <a:gd name="connsiteX7" fmla="*/ 1834438 w 1867252"/>
                <a:gd name="connsiteY7" fmla="*/ 1087537 h 1120351"/>
                <a:gd name="connsiteX8" fmla="*/ 1755217 w 1867252"/>
                <a:gd name="connsiteY8" fmla="*/ 1120351 h 1120351"/>
                <a:gd name="connsiteX9" fmla="*/ 112035 w 1867252"/>
                <a:gd name="connsiteY9" fmla="*/ 1120351 h 1120351"/>
                <a:gd name="connsiteX10" fmla="*/ 32814 w 1867252"/>
                <a:gd name="connsiteY10" fmla="*/ 1087537 h 1120351"/>
                <a:gd name="connsiteX11" fmla="*/ 0 w 1867252"/>
                <a:gd name="connsiteY11" fmla="*/ 1008316 h 1120351"/>
                <a:gd name="connsiteX12" fmla="*/ 0 w 1867252"/>
                <a:gd name="connsiteY12" fmla="*/ 112035 h 112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7252" h="1120351">
                  <a:moveTo>
                    <a:pt x="0" y="112035"/>
                  </a:moveTo>
                  <a:cubicBezTo>
                    <a:pt x="0" y="82321"/>
                    <a:pt x="11804" y="53825"/>
                    <a:pt x="32814" y="32814"/>
                  </a:cubicBezTo>
                  <a:cubicBezTo>
                    <a:pt x="53825" y="11803"/>
                    <a:pt x="82321" y="0"/>
                    <a:pt x="112035" y="0"/>
                  </a:cubicBezTo>
                  <a:lnTo>
                    <a:pt x="1755217" y="0"/>
                  </a:lnTo>
                  <a:cubicBezTo>
                    <a:pt x="1784931" y="0"/>
                    <a:pt x="1813427" y="11804"/>
                    <a:pt x="1834438" y="32814"/>
                  </a:cubicBezTo>
                  <a:cubicBezTo>
                    <a:pt x="1855449" y="53825"/>
                    <a:pt x="1867252" y="82321"/>
                    <a:pt x="1867252" y="112035"/>
                  </a:cubicBezTo>
                  <a:lnTo>
                    <a:pt x="1867252" y="1008316"/>
                  </a:lnTo>
                  <a:cubicBezTo>
                    <a:pt x="1867252" y="1038030"/>
                    <a:pt x="1855448" y="1066526"/>
                    <a:pt x="1834438" y="1087537"/>
                  </a:cubicBezTo>
                  <a:cubicBezTo>
                    <a:pt x="1813427" y="1108548"/>
                    <a:pt x="1784931" y="1120351"/>
                    <a:pt x="1755217" y="1120351"/>
                  </a:cubicBezTo>
                  <a:lnTo>
                    <a:pt x="112035" y="1120351"/>
                  </a:lnTo>
                  <a:cubicBezTo>
                    <a:pt x="82321" y="1120351"/>
                    <a:pt x="53825" y="1108547"/>
                    <a:pt x="32814" y="1087537"/>
                  </a:cubicBezTo>
                  <a:cubicBezTo>
                    <a:pt x="11803" y="1066526"/>
                    <a:pt x="0" y="1038030"/>
                    <a:pt x="0" y="1008316"/>
                  </a:cubicBezTo>
                  <a:lnTo>
                    <a:pt x="0" y="112035"/>
                  </a:lnTo>
                  <a:close/>
                </a:path>
              </a:pathLst>
            </a:custGeom>
            <a:solidFill>
              <a:srgbClr val="77B3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634" tIns="116634" rIns="116634" bIns="116634" numCol="1" spcCol="1270" anchor="ctr" anchorCtr="0">
              <a:noAutofit/>
            </a:bodyPr>
            <a:lstStyle/>
            <a:p>
              <a:pPr lvl="0" algn="ctr" defTabSz="9779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400" kern="1200" dirty="0" smtClean="0">
                  <a:latin typeface="a옛날목욕탕L" pitchFamily="18" charset="-127"/>
                  <a:ea typeface="a옛날목욕탕L" pitchFamily="18" charset="-127"/>
                </a:rPr>
                <a:t>소통의 부재</a:t>
              </a:r>
              <a:endParaRPr lang="ko-KR" altLang="en-US" sz="2400" kern="1200" dirty="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36" name="자유형 35"/>
            <p:cNvSpPr/>
            <p:nvPr/>
          </p:nvSpPr>
          <p:spPr>
            <a:xfrm>
              <a:off x="5594931" y="1937320"/>
              <a:ext cx="395857" cy="463078"/>
            </a:xfrm>
            <a:custGeom>
              <a:avLst/>
              <a:gdLst>
                <a:gd name="connsiteX0" fmla="*/ 0 w 395857"/>
                <a:gd name="connsiteY0" fmla="*/ 92616 h 463078"/>
                <a:gd name="connsiteX1" fmla="*/ 197929 w 395857"/>
                <a:gd name="connsiteY1" fmla="*/ 92616 h 463078"/>
                <a:gd name="connsiteX2" fmla="*/ 197929 w 395857"/>
                <a:gd name="connsiteY2" fmla="*/ 0 h 463078"/>
                <a:gd name="connsiteX3" fmla="*/ 395857 w 395857"/>
                <a:gd name="connsiteY3" fmla="*/ 231539 h 463078"/>
                <a:gd name="connsiteX4" fmla="*/ 197929 w 395857"/>
                <a:gd name="connsiteY4" fmla="*/ 463078 h 463078"/>
                <a:gd name="connsiteX5" fmla="*/ 197929 w 395857"/>
                <a:gd name="connsiteY5" fmla="*/ 370462 h 463078"/>
                <a:gd name="connsiteX6" fmla="*/ 0 w 395857"/>
                <a:gd name="connsiteY6" fmla="*/ 370462 h 463078"/>
                <a:gd name="connsiteX7" fmla="*/ 0 w 395857"/>
                <a:gd name="connsiteY7" fmla="*/ 92616 h 46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5857" h="463078">
                  <a:moveTo>
                    <a:pt x="0" y="92616"/>
                  </a:moveTo>
                  <a:lnTo>
                    <a:pt x="197929" y="92616"/>
                  </a:lnTo>
                  <a:lnTo>
                    <a:pt x="197929" y="0"/>
                  </a:lnTo>
                  <a:lnTo>
                    <a:pt x="395857" y="231539"/>
                  </a:lnTo>
                  <a:lnTo>
                    <a:pt x="197929" y="463078"/>
                  </a:lnTo>
                  <a:lnTo>
                    <a:pt x="197929" y="370462"/>
                  </a:lnTo>
                  <a:lnTo>
                    <a:pt x="0" y="370462"/>
                  </a:lnTo>
                  <a:lnTo>
                    <a:pt x="0" y="92616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solidFill>
                <a:srgbClr val="77B3D4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2616" rIns="118757" bIns="92616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400" kern="120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37" name="자유형 36"/>
            <p:cNvSpPr/>
            <p:nvPr/>
          </p:nvSpPr>
          <p:spPr>
            <a:xfrm>
              <a:off x="6155107" y="1608684"/>
              <a:ext cx="1867252" cy="1120351"/>
            </a:xfrm>
            <a:custGeom>
              <a:avLst/>
              <a:gdLst>
                <a:gd name="connsiteX0" fmla="*/ 0 w 1867252"/>
                <a:gd name="connsiteY0" fmla="*/ 112035 h 1120351"/>
                <a:gd name="connsiteX1" fmla="*/ 32814 w 1867252"/>
                <a:gd name="connsiteY1" fmla="*/ 32814 h 1120351"/>
                <a:gd name="connsiteX2" fmla="*/ 112035 w 1867252"/>
                <a:gd name="connsiteY2" fmla="*/ 0 h 1120351"/>
                <a:gd name="connsiteX3" fmla="*/ 1755217 w 1867252"/>
                <a:gd name="connsiteY3" fmla="*/ 0 h 1120351"/>
                <a:gd name="connsiteX4" fmla="*/ 1834438 w 1867252"/>
                <a:gd name="connsiteY4" fmla="*/ 32814 h 1120351"/>
                <a:gd name="connsiteX5" fmla="*/ 1867252 w 1867252"/>
                <a:gd name="connsiteY5" fmla="*/ 112035 h 1120351"/>
                <a:gd name="connsiteX6" fmla="*/ 1867252 w 1867252"/>
                <a:gd name="connsiteY6" fmla="*/ 1008316 h 1120351"/>
                <a:gd name="connsiteX7" fmla="*/ 1834438 w 1867252"/>
                <a:gd name="connsiteY7" fmla="*/ 1087537 h 1120351"/>
                <a:gd name="connsiteX8" fmla="*/ 1755217 w 1867252"/>
                <a:gd name="connsiteY8" fmla="*/ 1120351 h 1120351"/>
                <a:gd name="connsiteX9" fmla="*/ 112035 w 1867252"/>
                <a:gd name="connsiteY9" fmla="*/ 1120351 h 1120351"/>
                <a:gd name="connsiteX10" fmla="*/ 32814 w 1867252"/>
                <a:gd name="connsiteY10" fmla="*/ 1087537 h 1120351"/>
                <a:gd name="connsiteX11" fmla="*/ 0 w 1867252"/>
                <a:gd name="connsiteY11" fmla="*/ 1008316 h 1120351"/>
                <a:gd name="connsiteX12" fmla="*/ 0 w 1867252"/>
                <a:gd name="connsiteY12" fmla="*/ 112035 h 112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7252" h="1120351">
                  <a:moveTo>
                    <a:pt x="0" y="112035"/>
                  </a:moveTo>
                  <a:cubicBezTo>
                    <a:pt x="0" y="82321"/>
                    <a:pt x="11804" y="53825"/>
                    <a:pt x="32814" y="32814"/>
                  </a:cubicBezTo>
                  <a:cubicBezTo>
                    <a:pt x="53825" y="11803"/>
                    <a:pt x="82321" y="0"/>
                    <a:pt x="112035" y="0"/>
                  </a:cubicBezTo>
                  <a:lnTo>
                    <a:pt x="1755217" y="0"/>
                  </a:lnTo>
                  <a:cubicBezTo>
                    <a:pt x="1784931" y="0"/>
                    <a:pt x="1813427" y="11804"/>
                    <a:pt x="1834438" y="32814"/>
                  </a:cubicBezTo>
                  <a:cubicBezTo>
                    <a:pt x="1855449" y="53825"/>
                    <a:pt x="1867252" y="82321"/>
                    <a:pt x="1867252" y="112035"/>
                  </a:cubicBezTo>
                  <a:lnTo>
                    <a:pt x="1867252" y="1008316"/>
                  </a:lnTo>
                  <a:cubicBezTo>
                    <a:pt x="1867252" y="1038030"/>
                    <a:pt x="1855448" y="1066526"/>
                    <a:pt x="1834438" y="1087537"/>
                  </a:cubicBezTo>
                  <a:cubicBezTo>
                    <a:pt x="1813427" y="1108548"/>
                    <a:pt x="1784931" y="1120351"/>
                    <a:pt x="1755217" y="1120351"/>
                  </a:cubicBezTo>
                  <a:lnTo>
                    <a:pt x="112035" y="1120351"/>
                  </a:lnTo>
                  <a:cubicBezTo>
                    <a:pt x="82321" y="1120351"/>
                    <a:pt x="53825" y="1108547"/>
                    <a:pt x="32814" y="1087537"/>
                  </a:cubicBezTo>
                  <a:cubicBezTo>
                    <a:pt x="11803" y="1066526"/>
                    <a:pt x="0" y="1038030"/>
                    <a:pt x="0" y="1008316"/>
                  </a:cubicBezTo>
                  <a:lnTo>
                    <a:pt x="0" y="112035"/>
                  </a:lnTo>
                  <a:close/>
                </a:path>
              </a:pathLst>
            </a:custGeom>
            <a:solidFill>
              <a:srgbClr val="77B3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634" tIns="116634" rIns="116634" bIns="116634" numCol="1" spcCol="1270" anchor="ctr" anchorCtr="0">
              <a:noAutofit/>
            </a:bodyPr>
            <a:lstStyle/>
            <a:p>
              <a:pPr lvl="0" algn="ctr" defTabSz="9779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400" kern="1200" dirty="0" smtClean="0">
                  <a:latin typeface="a옛날목욕탕L" pitchFamily="18" charset="-127"/>
                  <a:ea typeface="a옛날목욕탕L" pitchFamily="18" charset="-127"/>
                </a:rPr>
                <a:t>엽서 </a:t>
              </a:r>
              <a:endParaRPr lang="en-US" altLang="ko-KR" sz="2400" kern="1200" dirty="0" smtClean="0">
                <a:latin typeface="a옛날목욕탕L" pitchFamily="18" charset="-127"/>
                <a:ea typeface="a옛날목욕탕L" pitchFamily="18" charset="-127"/>
              </a:endParaRPr>
            </a:p>
            <a:p>
              <a:pPr lvl="0" algn="ctr" defTabSz="9779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400" kern="1200" dirty="0" smtClean="0">
                  <a:latin typeface="a옛날목욕탕L" pitchFamily="18" charset="-127"/>
                  <a:ea typeface="a옛날목욕탕L" pitchFamily="18" charset="-127"/>
                </a:rPr>
                <a:t>프로젝트</a:t>
              </a:r>
              <a:endParaRPr lang="ko-KR" altLang="en-US" sz="2400" kern="1200" dirty="0">
                <a:latin typeface="a옛날목욕탕L" pitchFamily="18" charset="-127"/>
                <a:ea typeface="a옛날목욕탕L" pitchFamily="18" charset="-127"/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2288704" y="3933070"/>
            <a:ext cx="4680520" cy="1120351"/>
            <a:chOff x="3024672" y="3140968"/>
            <a:chExt cx="5041582" cy="1120351"/>
          </a:xfrm>
        </p:grpSpPr>
        <p:sp>
          <p:nvSpPr>
            <p:cNvPr id="39" name="자유형 38"/>
            <p:cNvSpPr/>
            <p:nvPr/>
          </p:nvSpPr>
          <p:spPr>
            <a:xfrm>
              <a:off x="3024672" y="3469604"/>
              <a:ext cx="395857" cy="463078"/>
            </a:xfrm>
            <a:custGeom>
              <a:avLst/>
              <a:gdLst>
                <a:gd name="connsiteX0" fmla="*/ 0 w 395857"/>
                <a:gd name="connsiteY0" fmla="*/ 92616 h 463078"/>
                <a:gd name="connsiteX1" fmla="*/ 197929 w 395857"/>
                <a:gd name="connsiteY1" fmla="*/ 92616 h 463078"/>
                <a:gd name="connsiteX2" fmla="*/ 197929 w 395857"/>
                <a:gd name="connsiteY2" fmla="*/ 0 h 463078"/>
                <a:gd name="connsiteX3" fmla="*/ 395857 w 395857"/>
                <a:gd name="connsiteY3" fmla="*/ 231539 h 463078"/>
                <a:gd name="connsiteX4" fmla="*/ 197929 w 395857"/>
                <a:gd name="connsiteY4" fmla="*/ 463078 h 463078"/>
                <a:gd name="connsiteX5" fmla="*/ 197929 w 395857"/>
                <a:gd name="connsiteY5" fmla="*/ 370462 h 463078"/>
                <a:gd name="connsiteX6" fmla="*/ 0 w 395857"/>
                <a:gd name="connsiteY6" fmla="*/ 370462 h 463078"/>
                <a:gd name="connsiteX7" fmla="*/ 0 w 395857"/>
                <a:gd name="connsiteY7" fmla="*/ 92616 h 46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5857" h="463078">
                  <a:moveTo>
                    <a:pt x="0" y="92616"/>
                  </a:moveTo>
                  <a:lnTo>
                    <a:pt x="197929" y="92616"/>
                  </a:lnTo>
                  <a:lnTo>
                    <a:pt x="197929" y="0"/>
                  </a:lnTo>
                  <a:lnTo>
                    <a:pt x="395857" y="231539"/>
                  </a:lnTo>
                  <a:lnTo>
                    <a:pt x="197929" y="463078"/>
                  </a:lnTo>
                  <a:lnTo>
                    <a:pt x="197929" y="370462"/>
                  </a:lnTo>
                  <a:lnTo>
                    <a:pt x="0" y="370462"/>
                  </a:lnTo>
                  <a:lnTo>
                    <a:pt x="0" y="92616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solidFill>
                <a:srgbClr val="77B3D4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2616" rIns="118757" bIns="92616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400" kern="120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41" name="자유형 40"/>
            <p:cNvSpPr/>
            <p:nvPr/>
          </p:nvSpPr>
          <p:spPr>
            <a:xfrm>
              <a:off x="3584848" y="3140968"/>
              <a:ext cx="1867252" cy="1120351"/>
            </a:xfrm>
            <a:custGeom>
              <a:avLst/>
              <a:gdLst>
                <a:gd name="connsiteX0" fmla="*/ 0 w 1867252"/>
                <a:gd name="connsiteY0" fmla="*/ 112035 h 1120351"/>
                <a:gd name="connsiteX1" fmla="*/ 32814 w 1867252"/>
                <a:gd name="connsiteY1" fmla="*/ 32814 h 1120351"/>
                <a:gd name="connsiteX2" fmla="*/ 112035 w 1867252"/>
                <a:gd name="connsiteY2" fmla="*/ 0 h 1120351"/>
                <a:gd name="connsiteX3" fmla="*/ 1755217 w 1867252"/>
                <a:gd name="connsiteY3" fmla="*/ 0 h 1120351"/>
                <a:gd name="connsiteX4" fmla="*/ 1834438 w 1867252"/>
                <a:gd name="connsiteY4" fmla="*/ 32814 h 1120351"/>
                <a:gd name="connsiteX5" fmla="*/ 1867252 w 1867252"/>
                <a:gd name="connsiteY5" fmla="*/ 112035 h 1120351"/>
                <a:gd name="connsiteX6" fmla="*/ 1867252 w 1867252"/>
                <a:gd name="connsiteY6" fmla="*/ 1008316 h 1120351"/>
                <a:gd name="connsiteX7" fmla="*/ 1834438 w 1867252"/>
                <a:gd name="connsiteY7" fmla="*/ 1087537 h 1120351"/>
                <a:gd name="connsiteX8" fmla="*/ 1755217 w 1867252"/>
                <a:gd name="connsiteY8" fmla="*/ 1120351 h 1120351"/>
                <a:gd name="connsiteX9" fmla="*/ 112035 w 1867252"/>
                <a:gd name="connsiteY9" fmla="*/ 1120351 h 1120351"/>
                <a:gd name="connsiteX10" fmla="*/ 32814 w 1867252"/>
                <a:gd name="connsiteY10" fmla="*/ 1087537 h 1120351"/>
                <a:gd name="connsiteX11" fmla="*/ 0 w 1867252"/>
                <a:gd name="connsiteY11" fmla="*/ 1008316 h 1120351"/>
                <a:gd name="connsiteX12" fmla="*/ 0 w 1867252"/>
                <a:gd name="connsiteY12" fmla="*/ 112035 h 112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7252" h="1120351">
                  <a:moveTo>
                    <a:pt x="0" y="112035"/>
                  </a:moveTo>
                  <a:cubicBezTo>
                    <a:pt x="0" y="82321"/>
                    <a:pt x="11804" y="53825"/>
                    <a:pt x="32814" y="32814"/>
                  </a:cubicBezTo>
                  <a:cubicBezTo>
                    <a:pt x="53825" y="11803"/>
                    <a:pt x="82321" y="0"/>
                    <a:pt x="112035" y="0"/>
                  </a:cubicBezTo>
                  <a:lnTo>
                    <a:pt x="1755217" y="0"/>
                  </a:lnTo>
                  <a:cubicBezTo>
                    <a:pt x="1784931" y="0"/>
                    <a:pt x="1813427" y="11804"/>
                    <a:pt x="1834438" y="32814"/>
                  </a:cubicBezTo>
                  <a:cubicBezTo>
                    <a:pt x="1855449" y="53825"/>
                    <a:pt x="1867252" y="82321"/>
                    <a:pt x="1867252" y="112035"/>
                  </a:cubicBezTo>
                  <a:lnTo>
                    <a:pt x="1867252" y="1008316"/>
                  </a:lnTo>
                  <a:cubicBezTo>
                    <a:pt x="1867252" y="1038030"/>
                    <a:pt x="1855448" y="1066526"/>
                    <a:pt x="1834438" y="1087537"/>
                  </a:cubicBezTo>
                  <a:cubicBezTo>
                    <a:pt x="1813427" y="1108548"/>
                    <a:pt x="1784931" y="1120351"/>
                    <a:pt x="1755217" y="1120351"/>
                  </a:cubicBezTo>
                  <a:lnTo>
                    <a:pt x="112035" y="1120351"/>
                  </a:lnTo>
                  <a:cubicBezTo>
                    <a:pt x="82321" y="1120351"/>
                    <a:pt x="53825" y="1108547"/>
                    <a:pt x="32814" y="1087537"/>
                  </a:cubicBezTo>
                  <a:cubicBezTo>
                    <a:pt x="11803" y="1066526"/>
                    <a:pt x="0" y="1038030"/>
                    <a:pt x="0" y="1008316"/>
                  </a:cubicBezTo>
                  <a:lnTo>
                    <a:pt x="0" y="112035"/>
                  </a:lnTo>
                  <a:close/>
                </a:path>
              </a:pathLst>
            </a:custGeom>
            <a:solidFill>
              <a:srgbClr val="77B3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634" tIns="116634" rIns="116634" bIns="116634" numCol="1" spcCol="1270" anchor="ctr" anchorCtr="0">
              <a:noAutofit/>
            </a:bodyPr>
            <a:lstStyle/>
            <a:p>
              <a:pPr lvl="0" algn="ctr" defTabSz="9779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400" dirty="0" smtClean="0">
                  <a:latin typeface="a옛날목욕탕L" pitchFamily="18" charset="-127"/>
                  <a:ea typeface="a옛날목욕탕L" pitchFamily="18" charset="-127"/>
                </a:rPr>
                <a:t>관심</a:t>
              </a:r>
              <a:r>
                <a:rPr lang="ko-KR" altLang="en-US" sz="2400" kern="1200" dirty="0" smtClean="0">
                  <a:latin typeface="a옛날목욕탕L" pitchFamily="18" charset="-127"/>
                  <a:ea typeface="a옛날목욕탕L" pitchFamily="18" charset="-127"/>
                </a:rPr>
                <a:t>의 부재</a:t>
              </a:r>
              <a:endParaRPr lang="ko-KR" altLang="en-US" sz="2400" kern="1200" dirty="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44" name="자유형 43"/>
            <p:cNvSpPr/>
            <p:nvPr/>
          </p:nvSpPr>
          <p:spPr>
            <a:xfrm>
              <a:off x="5638826" y="3469604"/>
              <a:ext cx="395857" cy="463078"/>
            </a:xfrm>
            <a:custGeom>
              <a:avLst/>
              <a:gdLst>
                <a:gd name="connsiteX0" fmla="*/ 0 w 395857"/>
                <a:gd name="connsiteY0" fmla="*/ 92616 h 463078"/>
                <a:gd name="connsiteX1" fmla="*/ 197929 w 395857"/>
                <a:gd name="connsiteY1" fmla="*/ 92616 h 463078"/>
                <a:gd name="connsiteX2" fmla="*/ 197929 w 395857"/>
                <a:gd name="connsiteY2" fmla="*/ 0 h 463078"/>
                <a:gd name="connsiteX3" fmla="*/ 395857 w 395857"/>
                <a:gd name="connsiteY3" fmla="*/ 231539 h 463078"/>
                <a:gd name="connsiteX4" fmla="*/ 197929 w 395857"/>
                <a:gd name="connsiteY4" fmla="*/ 463078 h 463078"/>
                <a:gd name="connsiteX5" fmla="*/ 197929 w 395857"/>
                <a:gd name="connsiteY5" fmla="*/ 370462 h 463078"/>
                <a:gd name="connsiteX6" fmla="*/ 0 w 395857"/>
                <a:gd name="connsiteY6" fmla="*/ 370462 h 463078"/>
                <a:gd name="connsiteX7" fmla="*/ 0 w 395857"/>
                <a:gd name="connsiteY7" fmla="*/ 92616 h 46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5857" h="463078">
                  <a:moveTo>
                    <a:pt x="0" y="92616"/>
                  </a:moveTo>
                  <a:lnTo>
                    <a:pt x="197929" y="92616"/>
                  </a:lnTo>
                  <a:lnTo>
                    <a:pt x="197929" y="0"/>
                  </a:lnTo>
                  <a:lnTo>
                    <a:pt x="395857" y="231539"/>
                  </a:lnTo>
                  <a:lnTo>
                    <a:pt x="197929" y="463078"/>
                  </a:lnTo>
                  <a:lnTo>
                    <a:pt x="197929" y="370462"/>
                  </a:lnTo>
                  <a:lnTo>
                    <a:pt x="0" y="370462"/>
                  </a:lnTo>
                  <a:lnTo>
                    <a:pt x="0" y="92616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solidFill>
                <a:srgbClr val="77B3D4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2616" rIns="118757" bIns="92616" numCol="1" spcCol="1270" anchor="ctr" anchorCtr="0">
              <a:noAutofit/>
            </a:bodyPr>
            <a:lstStyle/>
            <a:p>
              <a:pPr lvl="0" algn="ctr" defTabSz="5778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400" kern="1200">
                <a:latin typeface="a옛날목욕탕L" pitchFamily="18" charset="-127"/>
                <a:ea typeface="a옛날목욕탕L" pitchFamily="18" charset="-127"/>
              </a:endParaRPr>
            </a:p>
          </p:txBody>
        </p:sp>
        <p:sp>
          <p:nvSpPr>
            <p:cNvPr id="45" name="자유형 44"/>
            <p:cNvSpPr/>
            <p:nvPr/>
          </p:nvSpPr>
          <p:spPr>
            <a:xfrm>
              <a:off x="6199002" y="3140968"/>
              <a:ext cx="1867252" cy="1120351"/>
            </a:xfrm>
            <a:custGeom>
              <a:avLst/>
              <a:gdLst>
                <a:gd name="connsiteX0" fmla="*/ 0 w 1867252"/>
                <a:gd name="connsiteY0" fmla="*/ 112035 h 1120351"/>
                <a:gd name="connsiteX1" fmla="*/ 32814 w 1867252"/>
                <a:gd name="connsiteY1" fmla="*/ 32814 h 1120351"/>
                <a:gd name="connsiteX2" fmla="*/ 112035 w 1867252"/>
                <a:gd name="connsiteY2" fmla="*/ 0 h 1120351"/>
                <a:gd name="connsiteX3" fmla="*/ 1755217 w 1867252"/>
                <a:gd name="connsiteY3" fmla="*/ 0 h 1120351"/>
                <a:gd name="connsiteX4" fmla="*/ 1834438 w 1867252"/>
                <a:gd name="connsiteY4" fmla="*/ 32814 h 1120351"/>
                <a:gd name="connsiteX5" fmla="*/ 1867252 w 1867252"/>
                <a:gd name="connsiteY5" fmla="*/ 112035 h 1120351"/>
                <a:gd name="connsiteX6" fmla="*/ 1867252 w 1867252"/>
                <a:gd name="connsiteY6" fmla="*/ 1008316 h 1120351"/>
                <a:gd name="connsiteX7" fmla="*/ 1834438 w 1867252"/>
                <a:gd name="connsiteY7" fmla="*/ 1087537 h 1120351"/>
                <a:gd name="connsiteX8" fmla="*/ 1755217 w 1867252"/>
                <a:gd name="connsiteY8" fmla="*/ 1120351 h 1120351"/>
                <a:gd name="connsiteX9" fmla="*/ 112035 w 1867252"/>
                <a:gd name="connsiteY9" fmla="*/ 1120351 h 1120351"/>
                <a:gd name="connsiteX10" fmla="*/ 32814 w 1867252"/>
                <a:gd name="connsiteY10" fmla="*/ 1087537 h 1120351"/>
                <a:gd name="connsiteX11" fmla="*/ 0 w 1867252"/>
                <a:gd name="connsiteY11" fmla="*/ 1008316 h 1120351"/>
                <a:gd name="connsiteX12" fmla="*/ 0 w 1867252"/>
                <a:gd name="connsiteY12" fmla="*/ 112035 h 112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7252" h="1120351">
                  <a:moveTo>
                    <a:pt x="0" y="112035"/>
                  </a:moveTo>
                  <a:cubicBezTo>
                    <a:pt x="0" y="82321"/>
                    <a:pt x="11804" y="53825"/>
                    <a:pt x="32814" y="32814"/>
                  </a:cubicBezTo>
                  <a:cubicBezTo>
                    <a:pt x="53825" y="11803"/>
                    <a:pt x="82321" y="0"/>
                    <a:pt x="112035" y="0"/>
                  </a:cubicBezTo>
                  <a:lnTo>
                    <a:pt x="1755217" y="0"/>
                  </a:lnTo>
                  <a:cubicBezTo>
                    <a:pt x="1784931" y="0"/>
                    <a:pt x="1813427" y="11804"/>
                    <a:pt x="1834438" y="32814"/>
                  </a:cubicBezTo>
                  <a:cubicBezTo>
                    <a:pt x="1855449" y="53825"/>
                    <a:pt x="1867252" y="82321"/>
                    <a:pt x="1867252" y="112035"/>
                  </a:cubicBezTo>
                  <a:lnTo>
                    <a:pt x="1867252" y="1008316"/>
                  </a:lnTo>
                  <a:cubicBezTo>
                    <a:pt x="1867252" y="1038030"/>
                    <a:pt x="1855448" y="1066526"/>
                    <a:pt x="1834438" y="1087537"/>
                  </a:cubicBezTo>
                  <a:cubicBezTo>
                    <a:pt x="1813427" y="1108548"/>
                    <a:pt x="1784931" y="1120351"/>
                    <a:pt x="1755217" y="1120351"/>
                  </a:cubicBezTo>
                  <a:lnTo>
                    <a:pt x="112035" y="1120351"/>
                  </a:lnTo>
                  <a:cubicBezTo>
                    <a:pt x="82321" y="1120351"/>
                    <a:pt x="53825" y="1108547"/>
                    <a:pt x="32814" y="1087537"/>
                  </a:cubicBezTo>
                  <a:cubicBezTo>
                    <a:pt x="11803" y="1066526"/>
                    <a:pt x="0" y="1038030"/>
                    <a:pt x="0" y="1008316"/>
                  </a:cubicBezTo>
                  <a:lnTo>
                    <a:pt x="0" y="112035"/>
                  </a:lnTo>
                  <a:close/>
                </a:path>
              </a:pathLst>
            </a:custGeom>
            <a:solidFill>
              <a:srgbClr val="77B3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634" tIns="116634" rIns="116634" bIns="116634" numCol="1" spcCol="1270" anchor="ctr" anchorCtr="0">
              <a:noAutofit/>
            </a:bodyPr>
            <a:lstStyle/>
            <a:p>
              <a:pPr lvl="0" algn="ctr" defTabSz="9779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400" kern="1200" dirty="0" smtClean="0">
                  <a:latin typeface="a옛날목욕탕L" pitchFamily="18" charset="-127"/>
                  <a:ea typeface="a옛날목욕탕L" pitchFamily="18" charset="-127"/>
                </a:rPr>
                <a:t>칭찬 </a:t>
              </a:r>
              <a:endParaRPr lang="en-US" altLang="ko-KR" sz="2400" kern="1200" dirty="0" smtClean="0">
                <a:latin typeface="a옛날목욕탕L" pitchFamily="18" charset="-127"/>
                <a:ea typeface="a옛날목욕탕L" pitchFamily="18" charset="-127"/>
              </a:endParaRPr>
            </a:p>
            <a:p>
              <a:pPr lvl="0" algn="ctr" defTabSz="9779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400" kern="1200" dirty="0" smtClean="0">
                  <a:latin typeface="a옛날목욕탕L" pitchFamily="18" charset="-127"/>
                  <a:ea typeface="a옛날목욕탕L" pitchFamily="18" charset="-127"/>
                </a:rPr>
                <a:t>프로젝트</a:t>
              </a:r>
              <a:endParaRPr lang="ko-KR" altLang="en-US" sz="2400" kern="1200" dirty="0">
                <a:latin typeface="a옛날목욕탕L" pitchFamily="18" charset="-127"/>
                <a:ea typeface="a옛날목욕탕L" pitchFamily="18" charset="-127"/>
              </a:endParaRPr>
            </a:p>
          </p:txBody>
        </p:sp>
      </p:grpSp>
      <p:sp>
        <p:nvSpPr>
          <p:cNvPr id="47" name="덧셈 기호 46"/>
          <p:cNvSpPr/>
          <p:nvPr/>
        </p:nvSpPr>
        <p:spPr>
          <a:xfrm>
            <a:off x="5961116" y="3573016"/>
            <a:ext cx="360040" cy="360040"/>
          </a:xfrm>
          <a:prstGeom prst="mathPlus">
            <a:avLst/>
          </a:prstGeom>
          <a:solidFill>
            <a:schemeClr val="bg1"/>
          </a:solidFill>
          <a:ln w="31750">
            <a:solidFill>
              <a:srgbClr val="77B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모서리가 둥근 직사각형 48"/>
          <p:cNvSpPr/>
          <p:nvPr/>
        </p:nvSpPr>
        <p:spPr>
          <a:xfrm>
            <a:off x="7617296" y="3068960"/>
            <a:ext cx="2160240" cy="1440160"/>
          </a:xfrm>
          <a:prstGeom prst="roundRect">
            <a:avLst/>
          </a:prstGeom>
          <a:solidFill>
            <a:srgbClr val="77B3D4"/>
          </a:solidFill>
          <a:ln>
            <a:solidFill>
              <a:srgbClr val="77B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a옛날목욕탕L" pitchFamily="18" charset="-127"/>
                <a:ea typeface="a옛날목욕탕L" pitchFamily="18" charset="-127"/>
              </a:rPr>
              <a:t>피켓활동</a:t>
            </a:r>
            <a:endParaRPr lang="ko-KR" altLang="en-US" sz="2400" dirty="0">
              <a:latin typeface="a옛날목욕탕L" pitchFamily="18" charset="-127"/>
              <a:ea typeface="a옛날목욕탕L" pitchFamily="18" charset="-127"/>
            </a:endParaRPr>
          </a:p>
        </p:txBody>
      </p:sp>
      <p:sp>
        <p:nvSpPr>
          <p:cNvPr id="50" name="아래쪽 화살표 49"/>
          <p:cNvSpPr/>
          <p:nvPr/>
        </p:nvSpPr>
        <p:spPr>
          <a:xfrm rot="16200000">
            <a:off x="6789205" y="3465004"/>
            <a:ext cx="936104" cy="576064"/>
          </a:xfrm>
          <a:prstGeom prst="downArrow">
            <a:avLst/>
          </a:prstGeom>
          <a:solidFill>
            <a:schemeClr val="bg1"/>
          </a:solidFill>
          <a:ln w="31750">
            <a:solidFill>
              <a:srgbClr val="77B3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424113577"/>
      </p:ext>
    </p:extLst>
  </p:cSld>
  <p:clrMapOvr>
    <a:masterClrMapping/>
  </p:clrMapOvr>
  <p:transition advTm="5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/>
          </a:fgClr>
          <a:bgClr>
            <a:schemeClr val="accent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9129464" y="79477"/>
            <a:ext cx="77653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6825208" y="89790"/>
            <a:ext cx="2016224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3584848" y="116632"/>
            <a:ext cx="302433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373258" y="75722"/>
            <a:ext cx="1923565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8985448" y="14068"/>
            <a:ext cx="920552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39" name="직선 연결선 38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40833" y="1556796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 smtClean="0">
                <a:solidFill>
                  <a:schemeClr val="bg1"/>
                </a:solidFill>
                <a:latin typeface="a장미다방" panose="02020600000000000000" pitchFamily="18" charset="-127"/>
                <a:ea typeface="a장미다방"/>
              </a:rPr>
              <a:t>INDEX</a:t>
            </a:r>
            <a:endParaRPr lang="ko-KR" altLang="en-US" sz="6000" b="1" dirty="0">
              <a:solidFill>
                <a:schemeClr val="bg1"/>
              </a:solidFill>
              <a:latin typeface="a장미다방" panose="02020600000000000000" pitchFamily="18" charset="-127"/>
              <a:ea typeface="a장미다방"/>
            </a:endParaRPr>
          </a:p>
        </p:txBody>
      </p:sp>
      <p:grpSp>
        <p:nvGrpSpPr>
          <p:cNvPr id="2" name="그룹 90"/>
          <p:cNvGrpSpPr/>
          <p:nvPr/>
        </p:nvGrpSpPr>
        <p:grpSpPr>
          <a:xfrm>
            <a:off x="1991622" y="836712"/>
            <a:ext cx="1521218" cy="3058244"/>
            <a:chOff x="1837605" y="836712"/>
            <a:chExt cx="1548653" cy="3058244"/>
          </a:xfrm>
        </p:grpSpPr>
        <p:cxnSp>
          <p:nvCxnSpPr>
            <p:cNvPr id="50" name="직선 연결선 49"/>
            <p:cNvCxnSpPr/>
            <p:nvPr/>
          </p:nvCxnSpPr>
          <p:spPr>
            <a:xfrm>
              <a:off x="2025250" y="836712"/>
              <a:ext cx="1343574" cy="93610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flipV="1">
              <a:off x="1837605" y="2382788"/>
              <a:ext cx="1548653" cy="151216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92"/>
          <p:cNvGrpSpPr/>
          <p:nvPr/>
        </p:nvGrpSpPr>
        <p:grpSpPr>
          <a:xfrm>
            <a:off x="4808984" y="908720"/>
            <a:ext cx="144016" cy="3745358"/>
            <a:chOff x="5053676" y="836712"/>
            <a:chExt cx="108012" cy="3282967"/>
          </a:xfrm>
        </p:grpSpPr>
        <p:cxnSp>
          <p:nvCxnSpPr>
            <p:cNvPr id="55" name="직선 연결선 54"/>
            <p:cNvCxnSpPr/>
            <p:nvPr/>
          </p:nvCxnSpPr>
          <p:spPr>
            <a:xfrm>
              <a:off x="5097016" y="836712"/>
              <a:ext cx="0" cy="93610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>
              <a:endCxn id="82" idx="0"/>
            </p:cNvCxnSpPr>
            <p:nvPr/>
          </p:nvCxnSpPr>
          <p:spPr>
            <a:xfrm>
              <a:off x="5107682" y="2035956"/>
              <a:ext cx="0" cy="19566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타원 81"/>
            <p:cNvSpPr/>
            <p:nvPr/>
          </p:nvSpPr>
          <p:spPr>
            <a:xfrm>
              <a:off x="5053676" y="3992617"/>
              <a:ext cx="108012" cy="127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" name="그룹 94"/>
          <p:cNvGrpSpPr/>
          <p:nvPr/>
        </p:nvGrpSpPr>
        <p:grpSpPr>
          <a:xfrm>
            <a:off x="5961119" y="836712"/>
            <a:ext cx="1800200" cy="3240360"/>
            <a:chOff x="5662435" y="836712"/>
            <a:chExt cx="2610664" cy="3076144"/>
          </a:xfrm>
        </p:grpSpPr>
        <p:cxnSp>
          <p:nvCxnSpPr>
            <p:cNvPr id="59" name="직선 연결선 58"/>
            <p:cNvCxnSpPr/>
            <p:nvPr/>
          </p:nvCxnSpPr>
          <p:spPr>
            <a:xfrm flipH="1">
              <a:off x="5704135" y="836712"/>
              <a:ext cx="2568964" cy="100811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 flipH="1" flipV="1">
              <a:off x="5662435" y="2340606"/>
              <a:ext cx="1837134" cy="157225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992560" y="4077086"/>
            <a:ext cx="192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주제 선정이유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문제 인식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016903" y="479715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칭찬프로젝트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피켓프로젝트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엽서프로젝트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352600" y="0"/>
            <a:ext cx="1872208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3440832" y="0"/>
            <a:ext cx="3096344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6753200" y="0"/>
            <a:ext cx="2016224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7" name="타원 46"/>
          <p:cNvSpPr/>
          <p:nvPr/>
        </p:nvSpPr>
        <p:spPr>
          <a:xfrm>
            <a:off x="7185249" y="4005064"/>
            <a:ext cx="144016" cy="1449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/>
          <p:cNvSpPr/>
          <p:nvPr/>
        </p:nvSpPr>
        <p:spPr>
          <a:xfrm>
            <a:off x="1928664" y="3861048"/>
            <a:ext cx="144016" cy="1449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6897220" y="4293110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역할분담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기관</a:t>
            </a:r>
            <a:r>
              <a:rPr lang="en-US" altLang="ko-KR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/</a:t>
            </a: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기업에 제안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r>
              <a:rPr lang="ko-KR" altLang="en-US" dirty="0" smtClean="0">
                <a:solidFill>
                  <a:schemeClr val="bg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총 마무리</a:t>
            </a:r>
            <a:endParaRPr lang="en-US" altLang="ko-KR" dirty="0" smtClean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>
              <a:buFont typeface="Wingdings" pitchFamily="2" charset="2"/>
              <a:buChar char="ü"/>
            </a:pPr>
            <a:endParaRPr lang="ko-KR" altLang="en-US" dirty="0">
              <a:solidFill>
                <a:schemeClr val="bg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832522249"/>
      </p:ext>
    </p:extLst>
  </p:cSld>
  <p:clrMapOvr>
    <a:masterClrMapping/>
  </p:clrMapOvr>
  <p:transition advTm="54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90" grpId="0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13446" y="79477"/>
            <a:ext cx="99256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897223" y="89790"/>
            <a:ext cx="1800200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50~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40831" y="116632"/>
            <a:ext cx="3240361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373252" y="75722"/>
            <a:ext cx="1851558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22-25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64" y="75722"/>
            <a:ext cx="1136576" cy="63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" y="14068"/>
            <a:ext cx="1136576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rPr>
              <a:t>ABOUT</a:t>
            </a:r>
            <a:endParaRPr lang="ko-KR" altLang="en-US" dirty="0">
              <a:solidFill>
                <a:schemeClr val="bg1"/>
              </a:solidFill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41432" y="14068"/>
            <a:ext cx="1064568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END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0" y="836712"/>
            <a:ext cx="9906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이등변 삼각형 24"/>
          <p:cNvSpPr/>
          <p:nvPr/>
        </p:nvSpPr>
        <p:spPr>
          <a:xfrm rot="10800000">
            <a:off x="4880999" y="620688"/>
            <a:ext cx="216024" cy="562372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>
            <a:off x="560512" y="1268770"/>
            <a:ext cx="2160240" cy="683207"/>
            <a:chOff x="4824909" y="1143141"/>
            <a:chExt cx="2160240" cy="683207"/>
          </a:xfrm>
        </p:grpSpPr>
        <p:sp>
          <p:nvSpPr>
            <p:cNvPr id="27" name="TextBox 26"/>
            <p:cNvSpPr txBox="1"/>
            <p:nvPr/>
          </p:nvSpPr>
          <p:spPr>
            <a:xfrm>
              <a:off x="4938788" y="1172520"/>
              <a:ext cx="20463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옛날목욕탕B" panose="02020600000000000000" pitchFamily="18" charset="-127"/>
                  <a:ea typeface="a옛날목욕탕B" panose="02020600000000000000" pitchFamily="18" charset="-127"/>
                </a:rPr>
                <a:t>활동 내용</a:t>
              </a: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옛날목욕탕B" panose="02020600000000000000" pitchFamily="18" charset="-127"/>
                <a:ea typeface="a옛날목욕탕B" panose="02020600000000000000" pitchFamily="18" charset="-127"/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6337072" y="1431173"/>
              <a:ext cx="455063" cy="395175"/>
              <a:chOff x="2298439" y="1447531"/>
              <a:chExt cx="916085" cy="806419"/>
            </a:xfrm>
          </p:grpSpPr>
          <p:sp>
            <p:nvSpPr>
              <p:cNvPr id="32" name="직각 삼각형 31"/>
              <p:cNvSpPr/>
              <p:nvPr/>
            </p:nvSpPr>
            <p:spPr>
              <a:xfrm flipH="1">
                <a:off x="2733320" y="1594475"/>
                <a:ext cx="481204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flipV="1">
                <a:off x="2298439" y="1447531"/>
                <a:ext cx="481204" cy="6594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그룹 28"/>
            <p:cNvGrpSpPr/>
            <p:nvPr/>
          </p:nvGrpSpPr>
          <p:grpSpPr>
            <a:xfrm rot="10435121">
              <a:off x="4824909" y="1143141"/>
              <a:ext cx="304637" cy="299292"/>
              <a:chOff x="2235692" y="1465508"/>
              <a:chExt cx="486699" cy="681201"/>
            </a:xfrm>
          </p:grpSpPr>
          <p:sp>
            <p:nvSpPr>
              <p:cNvPr id="30" name="직각 삼각형 29"/>
              <p:cNvSpPr/>
              <p:nvPr/>
            </p:nvSpPr>
            <p:spPr>
              <a:xfrm flipH="1">
                <a:off x="2235692" y="1487234"/>
                <a:ext cx="481206" cy="659475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flipV="1">
                <a:off x="2241189" y="1465508"/>
                <a:ext cx="481202" cy="65947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7" name="직선 연결선 46"/>
          <p:cNvCxnSpPr/>
          <p:nvPr/>
        </p:nvCxnSpPr>
        <p:spPr>
          <a:xfrm>
            <a:off x="0" y="5949280"/>
            <a:ext cx="9906000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직사각형 37"/>
          <p:cNvSpPr/>
          <p:nvPr/>
        </p:nvSpPr>
        <p:spPr>
          <a:xfrm>
            <a:off x="6825215" y="0"/>
            <a:ext cx="1800200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정리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316979" y="14068"/>
            <a:ext cx="183582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소개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3368824" y="0"/>
            <a:ext cx="3240361" cy="6343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프로젝트 계획</a:t>
            </a:r>
            <a:r>
              <a:rPr lang="en-US" altLang="ko-KR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/</a:t>
            </a:r>
            <a:r>
              <a:rPr lang="ko-KR" altLang="en-US" dirty="0" smtClean="0">
                <a:latin typeface="a옛날목욕탕B" panose="02020600000000000000" pitchFamily="18" charset="-127"/>
                <a:ea typeface="a옛날목욕탕B" panose="02020600000000000000" pitchFamily="18" charset="-127"/>
              </a:rPr>
              <a:t>진행 및 결과</a:t>
            </a:r>
            <a:endParaRPr lang="ko-KR" altLang="en-US" dirty="0">
              <a:latin typeface="a옛날목욕탕B" panose="02020600000000000000" pitchFamily="18" charset="-127"/>
              <a:ea typeface="a옛날목욕탕B" panose="02020600000000000000" pitchFamily="18" charset="-127"/>
            </a:endParaRPr>
          </a:p>
        </p:txBody>
      </p:sp>
      <p:sp>
        <p:nvSpPr>
          <p:cNvPr id="35" name="평행 사변형 34"/>
          <p:cNvSpPr/>
          <p:nvPr/>
        </p:nvSpPr>
        <p:spPr>
          <a:xfrm>
            <a:off x="1136576" y="2060848"/>
            <a:ext cx="2144064" cy="783580"/>
          </a:xfrm>
          <a:prstGeom prst="parallelogram">
            <a:avLst>
              <a:gd name="adj" fmla="val 25000"/>
            </a:avLst>
          </a:prstGeom>
          <a:solidFill>
            <a:schemeClr val="tx1">
              <a:lumMod val="50000"/>
              <a:lumOff val="50000"/>
              <a:alpha val="18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옛날목욕탕L" pitchFamily="18" charset="-127"/>
                <a:ea typeface="a옛날목욕탕L" pitchFamily="18" charset="-127"/>
              </a:rPr>
              <a:t>내부활동</a:t>
            </a:r>
          </a:p>
        </p:txBody>
      </p:sp>
      <p:sp>
        <p:nvSpPr>
          <p:cNvPr id="36" name="평행 사변형 35"/>
          <p:cNvSpPr/>
          <p:nvPr/>
        </p:nvSpPr>
        <p:spPr>
          <a:xfrm>
            <a:off x="1155247" y="3634862"/>
            <a:ext cx="2189041" cy="783580"/>
          </a:xfrm>
          <a:prstGeom prst="parallelogram">
            <a:avLst>
              <a:gd name="adj" fmla="val 25000"/>
            </a:avLst>
          </a:prstGeom>
          <a:solidFill>
            <a:schemeClr val="tx1">
              <a:lumMod val="50000"/>
              <a:lumOff val="50000"/>
              <a:alpha val="18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옛날목욕탕L" pitchFamily="18" charset="-127"/>
                <a:ea typeface="a옛날목욕탕L" pitchFamily="18" charset="-127"/>
              </a:rPr>
              <a:t>외부활동</a:t>
            </a:r>
          </a:p>
        </p:txBody>
      </p:sp>
      <p:cxnSp>
        <p:nvCxnSpPr>
          <p:cNvPr id="37" name="직선 연결선 36"/>
          <p:cNvCxnSpPr/>
          <p:nvPr/>
        </p:nvCxnSpPr>
        <p:spPr>
          <a:xfrm flipV="1">
            <a:off x="3296816" y="2420888"/>
            <a:ext cx="2836576" cy="24226"/>
          </a:xfrm>
          <a:prstGeom prst="line">
            <a:avLst/>
          </a:prstGeom>
          <a:ln w="6350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평행 사변형 38"/>
          <p:cNvSpPr/>
          <p:nvPr/>
        </p:nvSpPr>
        <p:spPr>
          <a:xfrm>
            <a:off x="6033121" y="1988840"/>
            <a:ext cx="2333299" cy="783580"/>
          </a:xfrm>
          <a:prstGeom prst="parallelogram">
            <a:avLst>
              <a:gd name="adj" fmla="val 25000"/>
            </a:avLst>
          </a:prstGeom>
          <a:solidFill>
            <a:schemeClr val="tx1">
              <a:lumMod val="50000"/>
              <a:lumOff val="50000"/>
              <a:alpha val="18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옛날목욕탕L" pitchFamily="18" charset="-127"/>
                <a:ea typeface="a옛날목욕탕L" pitchFamily="18" charset="-127"/>
              </a:rPr>
              <a:t>칭찬프로젝트</a:t>
            </a:r>
          </a:p>
        </p:txBody>
      </p:sp>
      <p:cxnSp>
        <p:nvCxnSpPr>
          <p:cNvPr id="40" name="직선 연결선 39"/>
          <p:cNvCxnSpPr/>
          <p:nvPr/>
        </p:nvCxnSpPr>
        <p:spPr>
          <a:xfrm flipV="1">
            <a:off x="3371532" y="3331624"/>
            <a:ext cx="2582280" cy="529424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>
            <a:off x="3344279" y="4035505"/>
            <a:ext cx="2609525" cy="594325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평행 사변형 55"/>
          <p:cNvSpPr/>
          <p:nvPr/>
        </p:nvSpPr>
        <p:spPr>
          <a:xfrm>
            <a:off x="5889107" y="2996952"/>
            <a:ext cx="2333299" cy="783580"/>
          </a:xfrm>
          <a:prstGeom prst="parallelogram">
            <a:avLst>
              <a:gd name="adj" fmla="val 25000"/>
            </a:avLst>
          </a:prstGeom>
          <a:solidFill>
            <a:schemeClr val="tx1">
              <a:lumMod val="50000"/>
              <a:lumOff val="50000"/>
              <a:alpha val="18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옛날목욕탕L" pitchFamily="18" charset="-127"/>
                <a:ea typeface="a옛날목욕탕L" pitchFamily="18" charset="-127"/>
              </a:rPr>
              <a:t>피켓활동</a:t>
            </a:r>
          </a:p>
        </p:txBody>
      </p:sp>
      <p:sp>
        <p:nvSpPr>
          <p:cNvPr id="57" name="평행 사변형 56"/>
          <p:cNvSpPr/>
          <p:nvPr/>
        </p:nvSpPr>
        <p:spPr>
          <a:xfrm>
            <a:off x="5889107" y="4365104"/>
            <a:ext cx="2333299" cy="783580"/>
          </a:xfrm>
          <a:prstGeom prst="parallelogram">
            <a:avLst>
              <a:gd name="adj" fmla="val 25000"/>
            </a:avLst>
          </a:prstGeom>
          <a:solidFill>
            <a:schemeClr val="tx1">
              <a:lumMod val="50000"/>
              <a:lumOff val="50000"/>
              <a:alpha val="18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옛날목욕탕L" pitchFamily="18" charset="-127"/>
                <a:ea typeface="a옛날목욕탕L" pitchFamily="18" charset="-127"/>
              </a:rPr>
              <a:t>엽서프로젝트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271802977"/>
      </p:ext>
    </p:extLst>
  </p:cSld>
  <p:clrMapOvr>
    <a:masterClrMapping/>
  </p:clrMapOvr>
  <p:transition advTm="48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6" grpId="0" animBg="1"/>
      <p:bldP spid="35" grpId="0" animBg="1"/>
      <p:bldP spid="36" grpId="0" animBg="1"/>
      <p:bldP spid="39" grpId="0" animBg="1"/>
      <p:bldP spid="56" grpId="0" animBg="1"/>
      <p:bldP spid="5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|1.1|1.2|1.2|1.3|1.2|1.3|1.4|1.4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5|0.6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3|1.2|1.4|1.3|1.3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0.6|0.9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8|0.8|0.8|0.9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1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0.9|0.8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7|0.9|1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2079</Words>
  <Application>Microsoft Office PowerPoint</Application>
  <PresentationFormat>A4 용지(210x297mm)</PresentationFormat>
  <Paragraphs>679</Paragraphs>
  <Slides>40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51" baseType="lpstr">
      <vt:lpstr>굴림</vt:lpstr>
      <vt:lpstr>Arial</vt:lpstr>
      <vt:lpstr>맑은 고딕</vt:lpstr>
      <vt:lpstr>a장미다방</vt:lpstr>
      <vt:lpstr>a옛날목욕탕L</vt:lpstr>
      <vt:lpstr>a옛날목욕탕B</vt:lpstr>
      <vt:lpstr>Wingdings</vt:lpstr>
      <vt:lpstr>나눔고딕</vt:lpstr>
      <vt:lpstr>1훈롤리폴리 R</vt:lpstr>
      <vt:lpstr>궁서체</vt:lpstr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Jay</dc:creator>
  <cp:lastModifiedBy>user</cp:lastModifiedBy>
  <cp:revision>256</cp:revision>
  <dcterms:created xsi:type="dcterms:W3CDTF">2014-05-26T01:17:25Z</dcterms:created>
  <dcterms:modified xsi:type="dcterms:W3CDTF">2014-06-05T13:06:35Z</dcterms:modified>
</cp:coreProperties>
</file>